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atmarkit.co.jp/fcoding/articles/parallel/01/para01b.html" TargetMode="External"/><Relationship Id="rId3" Type="http://schemas.openxmlformats.org/officeDocument/2006/relationships/hyperlink" Target="http://www.atmarkit.co.jp/fdotnet/arcjournal/arcjournal19_03/arcjournal19_03_03.html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ja.wikipedia.org/wiki/Lock-free%E3%81%A8Wait-free%E3%82%A2%E3%83%AB%E3%82%B4%E3%83%AA%E3%82%BA%E3%83%A0" TargetMode="Externa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72aa44abd2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372aa44ab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372aa44abd2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http://www.atmarkit.co.jp/fcoding/articles/parallel/01/para01b.html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http://www.atmarkit.co.jp/fdotnet/arcjournal/arcjournal19_03/arcjournal19_03_03.html</a:t>
            </a:r>
            <a:r>
              <a:rPr lang="en-US"/>
              <a:t> </a:t>
            </a:r>
            <a:endParaRPr/>
          </a:p>
        </p:txBody>
      </p:sp>
      <p:sp>
        <p:nvSpPr>
          <p:cNvPr id="215" name="Google Shape;215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http://www.atmarkit.co.jp/fcoding/articles/parallel/01/para01c.html</a:t>
            </a:r>
            <a:endParaRPr/>
          </a:p>
        </p:txBody>
      </p:sp>
      <p:sp>
        <p:nvSpPr>
          <p:cNvPr id="229" name="Google Shape;229;p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http://www.atmarkit.co.jp/fdotnet/arcjournal/arcjournal19_03/arcjournal19_03_02.html</a:t>
            </a:r>
            <a:endParaRPr/>
          </a:p>
        </p:txBody>
      </p:sp>
      <p:sp>
        <p:nvSpPr>
          <p:cNvPr id="236" name="Google Shape;236;p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http://www.atmarkit.co.jp/fcoding/articles/parallel/02/para02a.html</a:t>
            </a:r>
            <a:endParaRPr/>
          </a:p>
        </p:txBody>
      </p:sp>
      <p:sp>
        <p:nvSpPr>
          <p:cNvPr id="243" name="Google Shape;243;p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http://www.atmarkit.co.jp/fcoding/articles/parallel/02/para02a.html</a:t>
            </a:r>
            <a:endParaRPr/>
          </a:p>
        </p:txBody>
      </p:sp>
      <p:sp>
        <p:nvSpPr>
          <p:cNvPr id="250" name="Google Shape;250;p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http://www.atmarkit.co.jp/fcoding/articles/parallel/02/para02a.html</a:t>
            </a:r>
            <a:endParaRPr/>
          </a:p>
        </p:txBody>
      </p:sp>
      <p:sp>
        <p:nvSpPr>
          <p:cNvPr id="259" name="Google Shape;259;p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http://www.atmarkit.co.jp/fcoding/articles/parallel/02/para02a.html</a:t>
            </a:r>
            <a:endParaRPr/>
          </a:p>
        </p:txBody>
      </p:sp>
      <p:sp>
        <p:nvSpPr>
          <p:cNvPr id="269" name="Google Shape;269;p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http://www.atmarkit.co.jp/fcoding/articles/parallel/02/para02a.html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architectural state에는 OS의 스레드를 실행하기 위해서 필요한 상태가 모두 포함.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예를 들면 레지스터의 값, 프로그램 카운터, 메모리 보호 상태 등.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하드웨어 multi-thread를 구현한 프로세서 상에서는 한 번에 복수의 OS 스레드, 프로세스를 실행할 수 있다.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78" name="Google Shape;278;p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http://www.atmarkit.co.jp/fcoding/articles/parallel/02/para02a.html</a:t>
            </a:r>
            <a:endParaRPr/>
          </a:p>
        </p:txBody>
      </p:sp>
      <p:sp>
        <p:nvSpPr>
          <p:cNvPr id="288" name="Google Shape;288;p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http://www.atmarkit.co.jp/fcoding/articles/parallel/03/para03a.html</a:t>
            </a:r>
            <a:endParaRPr/>
          </a:p>
        </p:txBody>
      </p:sp>
      <p:sp>
        <p:nvSpPr>
          <p:cNvPr id="297" name="Google Shape;297;p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http://www.atmarkit.co.jp/fcoding/articles/parallel/03/para03a.html</a:t>
            </a:r>
            <a:endParaRPr/>
          </a:p>
        </p:txBody>
      </p:sp>
      <p:sp>
        <p:nvSpPr>
          <p:cNvPr id="304" name="Google Shape;304;p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http://www.atmarkit.co.jp/fcoding/articles/parallel/03/para03a.html</a:t>
            </a:r>
            <a:endParaRPr/>
          </a:p>
        </p:txBody>
      </p:sp>
      <p:sp>
        <p:nvSpPr>
          <p:cNvPr id="312" name="Google Shape;312;p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http://www.atmarkit.co.jp/fcoding/articles/parallel/03/para03a.html</a:t>
            </a:r>
            <a:endParaRPr/>
          </a:p>
        </p:txBody>
      </p:sp>
      <p:sp>
        <p:nvSpPr>
          <p:cNvPr id="319" name="Google Shape;319;p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http://www.atmarkit.co.jp/fcoding/articles/parallel/02/para02a.html</a:t>
            </a:r>
            <a:endParaRPr/>
          </a:p>
        </p:txBody>
      </p:sp>
      <p:sp>
        <p:nvSpPr>
          <p:cNvPr id="326" name="Google Shape;326;p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http://www.atmarkit.co.jp/fcoding/articles/parallel/02/para02a.html</a:t>
            </a:r>
            <a:endParaRPr/>
          </a:p>
        </p:txBody>
      </p:sp>
      <p:sp>
        <p:nvSpPr>
          <p:cNvPr id="333" name="Google Shape;333;p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http://www.atmarkit.co.jp/fcoding/articles/parallel/02/para02a.html</a:t>
            </a:r>
            <a:endParaRPr/>
          </a:p>
        </p:txBody>
      </p:sp>
      <p:sp>
        <p:nvSpPr>
          <p:cNvPr id="340" name="Google Shape;340;p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http://www.paulbridger.com/livelock/</a:t>
            </a:r>
            <a:endParaRPr/>
          </a:p>
        </p:txBody>
      </p:sp>
      <p:sp>
        <p:nvSpPr>
          <p:cNvPr id="494" name="Google Shape;494;p5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http://www.paulbridger.com/livelock/</a:t>
            </a:r>
            <a:endParaRPr/>
          </a:p>
        </p:txBody>
      </p:sp>
      <p:sp>
        <p:nvSpPr>
          <p:cNvPr id="502" name="Google Shape;502;p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http://ja.wikipedia.org/wiki/%E5%84%AA%E5%85%88%E9%A0%86%E4%BD%8D%E3%81%AE%E9%80%86%E8%BB%A2</a:t>
            </a:r>
            <a:endParaRPr/>
          </a:p>
        </p:txBody>
      </p:sp>
      <p:sp>
        <p:nvSpPr>
          <p:cNvPr id="510" name="Google Shape;510;p5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http://ja.wikipedia.org/wiki/%E5%84%AA%E5%85%88%E9%A0%86%E4%BD%8D%E3%81%AE%E9%80%86%E8%BB%A2</a:t>
            </a:r>
            <a:endParaRPr/>
          </a:p>
        </p:txBody>
      </p:sp>
      <p:sp>
        <p:nvSpPr>
          <p:cNvPr id="518" name="Google Shape;518;p5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5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5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3" name="Google Shape;553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5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1" name="Google Shape;571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9" name="Google Shape;589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http://ja.wikipedia.org/wiki/Lock-free%E3%81%A8Wait-free%E3%82%A2%E3%83%AB%E3%82%B4%E3%83%AA%E3%82%BA%E3%83%A0</a:t>
            </a:r>
            <a:endParaRPr/>
          </a:p>
        </p:txBody>
      </p:sp>
      <p:sp>
        <p:nvSpPr>
          <p:cNvPr id="590" name="Google Shape;590;p6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6" name="Google Shape;596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3" name="Google Shape;603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6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http://ja.wikipedia.org/wiki/ABA%E5%95%8F%E9%A1%8C</a:t>
            </a:r>
            <a:endParaRPr/>
          </a:p>
        </p:txBody>
      </p:sp>
      <p:sp>
        <p:nvSpPr>
          <p:cNvPr id="621" name="Google Shape;621;p6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8" name="Google Shape;668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6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5" name="Google Shape;675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6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2" name="Google Shape;682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6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9" name="Google Shape;689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6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6" name="Google Shape;696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http://jacking.tistory.com/674</a:t>
            </a:r>
            <a:endParaRPr/>
          </a:p>
        </p:txBody>
      </p:sp>
      <p:sp>
        <p:nvSpPr>
          <p:cNvPr id="697" name="Google Shape;697;p6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3" name="Google Shape;703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http://jacking.tistory.com/674</a:t>
            </a:r>
            <a:endParaRPr/>
          </a:p>
        </p:txBody>
      </p:sp>
      <p:sp>
        <p:nvSpPr>
          <p:cNvPr id="704" name="Google Shape;704;p7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0" name="Google Shape;710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7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8" name="Google Shape;718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7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4" name="Google Shape;724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7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0" name="Google Shape;730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7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6" name="Google Shape;736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7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2" name="Google Shape;742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7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hyperlink" Target="http://www.atmarkit.co.jp/fcoding/articles/parallel/02/para02a.html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Relationship Id="rId4" Type="http://schemas.openxmlformats.org/officeDocument/2006/relationships/hyperlink" Target="http://www.atmarkit.co.jp/fcoding/articles/parallel/02/para02a.html" TargetMode="External"/><Relationship Id="rId5" Type="http://schemas.openxmlformats.org/officeDocument/2006/relationships/hyperlink" Target="https://drive.google.com/file/d/16xm0i8WbO1mZO2jXKt9A1TWgZVuS7jZi/view?usp=sharing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drive.google.com/file/d/1Aa0_K-w1qq97C9U_VqTCfEUNmYETM6X9/view?usp=sharing" TargetMode="External"/><Relationship Id="rId4" Type="http://schemas.openxmlformats.org/officeDocument/2006/relationships/hyperlink" Target="https://drive.google.com/file/d/1jKm8ygMS0jZaFVrTsBOHc23eyy0KCz0R/view?usp=sharing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png"/><Relationship Id="rId4" Type="http://schemas.openxmlformats.org/officeDocument/2006/relationships/hyperlink" Target="http://download.oracle.com/docs/cd/B25553_01/collab.1012/b25492/rtc.htm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jakob.engbloms.se/archives/65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www.paulbridger.com/livelock/" TargetMode="External"/><Relationship Id="rId4" Type="http://schemas.openxmlformats.org/officeDocument/2006/relationships/image" Target="../media/image25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3.png"/><Relationship Id="rId4" Type="http://schemas.openxmlformats.org/officeDocument/2006/relationships/hyperlink" Target="http://www.paulbridger.com/livelock/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://minjang.egloos.com/1018977" TargetMode="External"/><Relationship Id="rId4" Type="http://schemas.openxmlformats.org/officeDocument/2006/relationships/hyperlink" Target="http://upload.wikimedia.org/wikipedia/commons/1/1d/Priority_Inversion.png" TargetMode="External"/><Relationship Id="rId5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7.png"/><Relationship Id="rId4" Type="http://schemas.openxmlformats.org/officeDocument/2006/relationships/image" Target="../media/image33.png"/><Relationship Id="rId5" Type="http://schemas.openxmlformats.org/officeDocument/2006/relationships/image" Target="../media/image3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Relationship Id="rId5" Type="http://schemas.openxmlformats.org/officeDocument/2006/relationships/image" Target="../media/image3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Relationship Id="rId5" Type="http://schemas.openxmlformats.org/officeDocument/2006/relationships/image" Target="../media/image3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10.png"/><Relationship Id="rId5" Type="http://schemas.openxmlformats.org/officeDocument/2006/relationships/image" Target="../media/image1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://www.drdobbs.com/high-performance-computing/201804248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://www.atmarkit.co.jp/fdotnet/arcjournal/arcjournal19_03/arcjournal19_03_01.html" TargetMode="External"/><Relationship Id="rId4" Type="http://schemas.openxmlformats.org/officeDocument/2006/relationships/hyperlink" Target="http://www.xlsoft.com/jp/products/intel/article/guide/index.html?s7" TargetMode="External"/><Relationship Id="rId5" Type="http://schemas.openxmlformats.org/officeDocument/2006/relationships/hyperlink" Target="http://www.atmarkit.co.jp/fcoding/index/parallel.html" TargetMode="External"/><Relationship Id="rId6" Type="http://schemas.openxmlformats.org/officeDocument/2006/relationships/hyperlink" Target="http://www.mpi-forum.org/" TargetMode="External"/><Relationship Id="rId7" Type="http://schemas.openxmlformats.org/officeDocument/2006/relationships/hyperlink" Target="http://research.microsoft.com/en-us/projects/dryad/" TargetMode="External"/><Relationship Id="rId8" Type="http://schemas.openxmlformats.org/officeDocument/2006/relationships/hyperlink" Target="http://www.microsoft.com/robotics/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://jacking.tistory.com/736" TargetMode="External"/><Relationship Id="rId4" Type="http://schemas.openxmlformats.org/officeDocument/2006/relationships/hyperlink" Target="http://jacking.tistory.com/511" TargetMode="External"/><Relationship Id="rId9" Type="http://schemas.openxmlformats.org/officeDocument/2006/relationships/hyperlink" Target="http://en.wikipedia.org/wiki/CAS" TargetMode="External"/><Relationship Id="rId5" Type="http://schemas.openxmlformats.org/officeDocument/2006/relationships/hyperlink" Target="http://www.paulbridger.com/livelock/" TargetMode="External"/><Relationship Id="rId6" Type="http://schemas.openxmlformats.org/officeDocument/2006/relationships/hyperlink" Target="http://agebreak.blog.me/60064938597" TargetMode="External"/><Relationship Id="rId7" Type="http://schemas.openxmlformats.org/officeDocument/2006/relationships/hyperlink" Target="http://en.wikipedia.org/wiki/Priority_inversion" TargetMode="External"/><Relationship Id="rId8" Type="http://schemas.openxmlformats.org/officeDocument/2006/relationships/hyperlink" Target="http://en.wikipedia.org/wiki/Lock-free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://en.wikipedia.org/wiki/ABA_problem" TargetMode="External"/><Relationship Id="rId4" Type="http://schemas.openxmlformats.org/officeDocument/2006/relationships/hyperlink" Target="http://en.wikipedia.org/wiki/Hazard_pointer" TargetMode="External"/><Relationship Id="rId5" Type="http://schemas.openxmlformats.org/officeDocument/2006/relationships/hyperlink" Target="http://jacking.tistory.com/674" TargetMode="External"/><Relationship Id="rId6" Type="http://schemas.openxmlformats.org/officeDocument/2006/relationships/hyperlink" Target="http://www.drdobbs.com/high-performance-computing/201804248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b="1" lang="en-US" sz="4500"/>
              <a:t>C++ 프로그래머가 알아야 할 병렬 프로그래밍 상식</a:t>
            </a:r>
            <a:endParaRPr b="1" sz="4500"/>
          </a:p>
        </p:txBody>
      </p:sp>
      <p:sp>
        <p:nvSpPr>
          <p:cNvPr id="90" name="Google Shape;90;p13"/>
          <p:cNvSpPr/>
          <p:nvPr/>
        </p:nvSpPr>
        <p:spPr>
          <a:xfrm>
            <a:off x="6381375" y="5898950"/>
            <a:ext cx="17511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10057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62"/>
              <a:buFont typeface="Noto Sans Symbols"/>
              <a:buNone/>
            </a:pPr>
            <a:r>
              <a:rPr b="1" i="0" lang="en-US" sz="21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최흥배</a:t>
            </a:r>
            <a:endParaRPr b="1" i="0" sz="217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/>
        </p:nvSpPr>
        <p:spPr>
          <a:xfrm>
            <a:off x="685800" y="838200"/>
            <a:ext cx="784860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소비전력과 발열량의 증가라는 큰 문제에 직면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해결 방법은 CPU 아키텍처의 변경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CPU 주파수를 올리는 것은 포기하고 Core 수를 늘리는 방향으로 변경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zone.ni.com/cms/images/devzone/pub/Q109_INL_page16_fig1.jpeg" id="170" name="Google Shape;17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0400" y="3505200"/>
            <a:ext cx="2699755" cy="2405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/>
        </p:nvSpPr>
        <p:spPr>
          <a:xfrm>
            <a:off x="381000" y="405825"/>
            <a:ext cx="8153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현재의 상황은…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447800"/>
            <a:ext cx="7593740" cy="420179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3"/>
          <p:cNvSpPr txBox="1"/>
          <p:nvPr/>
        </p:nvSpPr>
        <p:spPr>
          <a:xfrm>
            <a:off x="7277100" y="6277725"/>
            <a:ext cx="175260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출처 : 인텔 웹사이트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828800"/>
            <a:ext cx="7450183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4"/>
          <p:cNvSpPr txBox="1"/>
          <p:nvPr/>
        </p:nvSpPr>
        <p:spPr>
          <a:xfrm>
            <a:off x="381000" y="405825"/>
            <a:ext cx="8153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현재의 상황은…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400" y="1374254"/>
            <a:ext cx="4193129" cy="502654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5"/>
          <p:cNvSpPr txBox="1"/>
          <p:nvPr/>
        </p:nvSpPr>
        <p:spPr>
          <a:xfrm>
            <a:off x="381000" y="405825"/>
            <a:ext cx="8153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앞으로는…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26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4600" y="3027300"/>
            <a:ext cx="6096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6"/>
          <p:cNvSpPr txBox="1"/>
          <p:nvPr/>
        </p:nvSpPr>
        <p:spPr>
          <a:xfrm>
            <a:off x="2026625" y="199050"/>
            <a:ext cx="1815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인텔 14세대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1" name="Google Shape;201;p26"/>
          <p:cNvCxnSpPr/>
          <p:nvPr/>
        </p:nvCxnSpPr>
        <p:spPr>
          <a:xfrm>
            <a:off x="301575" y="1598400"/>
            <a:ext cx="6170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26"/>
          <p:cNvCxnSpPr/>
          <p:nvPr/>
        </p:nvCxnSpPr>
        <p:spPr>
          <a:xfrm>
            <a:off x="926675" y="1394925"/>
            <a:ext cx="7646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/>
          <p:nvPr/>
        </p:nvSpPr>
        <p:spPr>
          <a:xfrm>
            <a:off x="381000" y="405825"/>
            <a:ext cx="8153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대표적인 병렬 처리 시스템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7"/>
          <p:cNvSpPr txBox="1"/>
          <p:nvPr/>
        </p:nvSpPr>
        <p:spPr>
          <a:xfrm>
            <a:off x="685800" y="1295400"/>
            <a:ext cx="78486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분산 메모리 병렬 처리 시스템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공유 메모리 병렬 처리 시스템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" y="3352800"/>
            <a:ext cx="3390900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57700" y="3038475"/>
            <a:ext cx="4200525" cy="29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/>
          <p:nvPr/>
        </p:nvSpPr>
        <p:spPr>
          <a:xfrm>
            <a:off x="381000" y="405825"/>
            <a:ext cx="8153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분산 메모리 병렬 처리 시스템 - MPI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8"/>
          <p:cNvSpPr txBox="1"/>
          <p:nvPr/>
        </p:nvSpPr>
        <p:spPr>
          <a:xfrm>
            <a:off x="685800" y="1295400"/>
            <a:ext cx="7848600" cy="5262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MPI 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가장 자주 사용되고 있는 표준 라이브러리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FORTRAN, C, C++ 지원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SPMD라는 프로그래밍 모델 사용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SPMD(Single Program Multiple Data)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복수의 연산 노드에서 동일 프로그램을 동작시켜 각 연산 노드의 고유 메모리 공간에 저장된 서로 다른 복수의 데이터를 처리시키는 것을 말한다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각 노드에서 처리하는 것은 서로 다르다 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각 노드에서 자동으로 메모리 공간이 배치 되지는 않는다. input과 output 데이터는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메시지 패싱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에 의해 각 노드끼리 통신을 하면서 주고 받는다.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"/>
          <p:cNvSpPr/>
          <p:nvPr/>
        </p:nvSpPr>
        <p:spPr>
          <a:xfrm>
            <a:off x="2133600" y="782855"/>
            <a:ext cx="4876800" cy="526297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#include "mpi.h"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#include &lt;stdio.h&gt;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 main(int argc,char* argv[])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int numtasks, rank, rc;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/** initialize MPI environment **/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rc = MPI_Init(&amp;argc,&amp;argv);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if (rc != MPI_SUCCESS)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printf ("Error starting MPI program. Terminating.\n");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MPI_Abort(MPI_COMM_WORLD, rc);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/** get the number of processes and their ranks **/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MPI_Comm_size(MPI_COMM_WORLD,&amp;numtasks);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MPI_Comm_rank(MPI_COMM_WORLD,&amp;rank);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print ("Number of tasks= %d My rank= %d and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Hostname=%s\n", numtasks,rank,getenv("COMPUTERNAME"));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MPI_Finalize();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/>
          </a:p>
        </p:txBody>
      </p:sp>
      <p:sp>
        <p:nvSpPr>
          <p:cNvPr id="225" name="Google Shape;225;p29"/>
          <p:cNvSpPr/>
          <p:nvPr/>
        </p:nvSpPr>
        <p:spPr>
          <a:xfrm>
            <a:off x="3886200" y="6535579"/>
            <a:ext cx="525780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출처 :http://www.atmarkit.co.jp/fdotnet/arcjournal/arcjournal19_03/arcjournal19_03_03.html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/>
          <p:nvPr/>
        </p:nvSpPr>
        <p:spPr>
          <a:xfrm>
            <a:off x="381000" y="405825"/>
            <a:ext cx="8153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공유 메모리 병렬 처리 시스템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0"/>
          <p:cNvSpPr txBox="1"/>
          <p:nvPr/>
        </p:nvSpPr>
        <p:spPr>
          <a:xfrm>
            <a:off x="685800" y="1295400"/>
            <a:ext cx="7848600" cy="489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계산기 내부의 CPU간의 병렬화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모든 연산기가 공통의 메모리 공간에 접근할 수 있는 시스템으로 SMP(Symmetric Multiprocessing)라고 불린다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Quard Core 프로세서를 2 소켓 탑재하였다면 이것은 SMP 시스템이다.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라이브러리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IPC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스레드 라이브러리(Win32API, Pthread)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OpenMP 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TBB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Concurrency Runtime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/>
          <p:nvPr/>
        </p:nvSpPr>
        <p:spPr>
          <a:xfrm>
            <a:off x="381000" y="405825"/>
            <a:ext cx="8153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병렬 플랫폼 - Windows HPC Server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31"/>
          <p:cNvSpPr/>
          <p:nvPr/>
        </p:nvSpPr>
        <p:spPr>
          <a:xfrm>
            <a:off x="304800" y="1447800"/>
            <a:ext cx="8458200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Windows Server의 클러스터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Microsoft MPI, 작업 스케쥴러, 클러스터 관리 서비스 등이 꼭 필요한 클러스터 서비스나 툴을 갖추고 다양한 시나리오로 강력한 클러스터 솔루션을 실현.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Windows HPC Server는 고성능 랭킹 TOP 500 의 톱 10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클러스터 내의 물리 컴퓨터 간의 초고속 통신을 지원하기 위해서 MS MPI 에 의한 차세대 네트워크 서비스가 추가되고 있다.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/>
        </p:nvSpPr>
        <p:spPr>
          <a:xfrm>
            <a:off x="381000" y="405825"/>
            <a:ext cx="8153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이것만 사용하면 프로그래밍 가능??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3276600" y="4714593"/>
            <a:ext cx="2590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CreateIoCompletePort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3695700" y="1524000"/>
            <a:ext cx="1600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WSASocket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3962400" y="1828800"/>
            <a:ext cx="1219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bind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3962400" y="2133600"/>
            <a:ext cx="1219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listen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3927817" y="2438400"/>
            <a:ext cx="12883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WSAAccpet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3733800" y="4114800"/>
            <a:ext cx="1676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WSARecv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2819400" y="5181600"/>
            <a:ext cx="3505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GetQueuedCompletionStatus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2819400" y="5562600"/>
            <a:ext cx="3505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PostQueuedCompletionStatus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3029778" y="2831068"/>
            <a:ext cx="30844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ConnectEx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2971800" y="3200400"/>
            <a:ext cx="3200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DisconnectEx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4"/>
          <p:cNvSpPr txBox="1"/>
          <p:nvPr/>
        </p:nvSpPr>
        <p:spPr>
          <a:xfrm>
            <a:off x="3619500" y="3657600"/>
            <a:ext cx="1905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WSASend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 txBox="1"/>
          <p:nvPr/>
        </p:nvSpPr>
        <p:spPr>
          <a:xfrm>
            <a:off x="381000" y="405825"/>
            <a:ext cx="8153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프로세서에 의한 병렬 실행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6" name="Google Shape;24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4188" y="1628775"/>
            <a:ext cx="3095625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3"/>
          <p:cNvSpPr txBox="1"/>
          <p:nvPr/>
        </p:nvSpPr>
        <p:spPr>
          <a:xfrm>
            <a:off x="381000" y="405825"/>
            <a:ext cx="8153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프로세서에 의한 병렬 실행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633538"/>
            <a:ext cx="3362325" cy="393663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3"/>
          <p:cNvSpPr txBox="1"/>
          <p:nvPr/>
        </p:nvSpPr>
        <p:spPr>
          <a:xfrm>
            <a:off x="4191000" y="1839027"/>
            <a:ext cx="3609561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슈퍼 스칼라 프로세서 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복수의 명령어를 동시에 디코드.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명령 디코더의 병렬화</a:t>
            </a:r>
            <a:endParaRPr/>
          </a:p>
        </p:txBody>
      </p:sp>
      <p:sp>
        <p:nvSpPr>
          <p:cNvPr id="255" name="Google Shape;255;p33"/>
          <p:cNvSpPr/>
          <p:nvPr/>
        </p:nvSpPr>
        <p:spPr>
          <a:xfrm>
            <a:off x="4953000" y="6477000"/>
            <a:ext cx="396240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http://www.atmarkit.co.jp/fcoding/articles/parallel/02/para02a.html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4"/>
          <p:cNvSpPr txBox="1"/>
          <p:nvPr/>
        </p:nvSpPr>
        <p:spPr>
          <a:xfrm>
            <a:off x="381000" y="405825"/>
            <a:ext cx="8153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프로세서에 의한 병렬 실행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1447800"/>
            <a:ext cx="3067050" cy="360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4"/>
          <p:cNvSpPr/>
          <p:nvPr/>
        </p:nvSpPr>
        <p:spPr>
          <a:xfrm>
            <a:off x="4457700" y="1495124"/>
            <a:ext cx="457200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SIMD(Single Instruction Multiple Data) 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하나의 명령어로 복수의 데이터를 처리</a:t>
            </a:r>
            <a:endParaRPr/>
          </a:p>
        </p:txBody>
      </p:sp>
      <p:sp>
        <p:nvSpPr>
          <p:cNvPr id="264" name="Google Shape;264;p34"/>
          <p:cNvSpPr/>
          <p:nvPr/>
        </p:nvSpPr>
        <p:spPr>
          <a:xfrm>
            <a:off x="4554354" y="2667000"/>
            <a:ext cx="4132446" cy="23083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void add_array(__m128 *out, __m128 *x, __m128 *y, int n)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for (int i=0; i&lt;n; i++)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out[i] = _mm_add_ps(x[i], y[i]);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34"/>
          <p:cNvSpPr/>
          <p:nvPr/>
        </p:nvSpPr>
        <p:spPr>
          <a:xfrm>
            <a:off x="5105400" y="6477000"/>
            <a:ext cx="377190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http://www.atmarkit.co.jp/fcoding/articles/parallel/02/para02a.html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5"/>
          <p:cNvSpPr txBox="1"/>
          <p:nvPr/>
        </p:nvSpPr>
        <p:spPr>
          <a:xfrm>
            <a:off x="381000" y="405825"/>
            <a:ext cx="8153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프로세서에 의한 병렬 실행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9739" y="1219200"/>
            <a:ext cx="2537861" cy="530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5"/>
          <p:cNvSpPr/>
          <p:nvPr/>
        </p:nvSpPr>
        <p:spPr>
          <a:xfrm>
            <a:off x="4648200" y="1670446"/>
            <a:ext cx="3657600" cy="15081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멀티 프로세서 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architectural state, 명령 디코더, 실행 유닛, 캐쉬, 메모리 컨트룰러, 버스를 병렬화</a:t>
            </a:r>
            <a:endParaRPr/>
          </a:p>
        </p:txBody>
      </p:sp>
      <p:sp>
        <p:nvSpPr>
          <p:cNvPr id="274" name="Google Shape;274;p35"/>
          <p:cNvSpPr/>
          <p:nvPr/>
        </p:nvSpPr>
        <p:spPr>
          <a:xfrm>
            <a:off x="5029200" y="6523322"/>
            <a:ext cx="388620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http://www.atmarkit.co.jp/fcoding/articles/parallel/02/para02a.html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"/>
          <p:cNvSpPr txBox="1"/>
          <p:nvPr/>
        </p:nvSpPr>
        <p:spPr>
          <a:xfrm>
            <a:off x="381000" y="405825"/>
            <a:ext cx="8153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프로세서에 의한 병렬 실행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1" name="Google Shape;28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1524000"/>
            <a:ext cx="3057525" cy="360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6"/>
          <p:cNvSpPr/>
          <p:nvPr/>
        </p:nvSpPr>
        <p:spPr>
          <a:xfrm>
            <a:off x="4572000" y="1447800"/>
            <a:ext cx="365760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하이퍼 스레딩 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architectural state를 병렬화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6"/>
          <p:cNvSpPr/>
          <p:nvPr/>
        </p:nvSpPr>
        <p:spPr>
          <a:xfrm>
            <a:off x="5105400" y="6441918"/>
            <a:ext cx="377190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http://www.atmarkit.co.jp/fcoding/articles/parallel/02/para02a.html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36"/>
          <p:cNvSpPr txBox="1"/>
          <p:nvPr/>
        </p:nvSpPr>
        <p:spPr>
          <a:xfrm>
            <a:off x="416200" y="5772300"/>
            <a:ext cx="60558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5"/>
              </a:rPr>
              <a:t>인텔 하이퍼스레딩(Hyper-Threading) 기술 완전 분석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7"/>
          <p:cNvSpPr txBox="1"/>
          <p:nvPr/>
        </p:nvSpPr>
        <p:spPr>
          <a:xfrm>
            <a:off x="381000" y="405825"/>
            <a:ext cx="8153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프로세서에 의한 병렬 실행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37"/>
          <p:cNvSpPr/>
          <p:nvPr/>
        </p:nvSpPr>
        <p:spPr>
          <a:xfrm>
            <a:off x="5029200" y="1676400"/>
            <a:ext cx="3238500" cy="17851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멀티 코어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architectural state,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명령 디코더,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실행 유닛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을 병렬화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230563"/>
            <a:ext cx="3362325" cy="442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7"/>
          <p:cNvSpPr/>
          <p:nvPr/>
        </p:nvSpPr>
        <p:spPr>
          <a:xfrm>
            <a:off x="685800" y="5909912"/>
            <a:ext cx="457200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http://www.atmarkit.co.jp/fcoding/articles/parallel/02/para02a.html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8"/>
          <p:cNvSpPr txBox="1"/>
          <p:nvPr/>
        </p:nvSpPr>
        <p:spPr>
          <a:xfrm>
            <a:off x="381000" y="405825"/>
            <a:ext cx="8153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프로세서 - 네할렘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8"/>
          <p:cNvSpPr/>
          <p:nvPr/>
        </p:nvSpPr>
        <p:spPr>
          <a:xfrm>
            <a:off x="381000" y="1295400"/>
            <a:ext cx="8458200" cy="489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메모리 콘트롤러를 프로세서에  통합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메모리 액세스에 있어서의 지연 감소나 메모리 대역폭의 확대가 가능하게 되어 성능이 향상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스마트 캐쉬 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- 4개의 코어에서 공유하는 8Mbytes의 3차 캐쉬를 내장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일반 PC에서는 처음 내장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QuickPath 인터컨넥트(QPI) 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-프로세서와 메인 메모리, 프로세서와 I/O 허브(I/O 컨트롤러)를 접속하는 인터페이스에 QPI를 채용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QPI는 포인트 투 포인트 프로세서 접속이 되어 종래의 FSB의 3배 이상의 대역을 실현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9"/>
          <p:cNvSpPr txBox="1"/>
          <p:nvPr/>
        </p:nvSpPr>
        <p:spPr>
          <a:xfrm>
            <a:off x="381000" y="405825"/>
            <a:ext cx="8153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프로세서 - 네할렘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39"/>
          <p:cNvSpPr/>
          <p:nvPr/>
        </p:nvSpPr>
        <p:spPr>
          <a:xfrm>
            <a:off x="381000" y="1295400"/>
            <a:ext cx="84582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터보 부스트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pc.daum.net/UserFiles/Image/Brand_Room/0904/%20Corei7_2_0424/02.jpg" id="308" name="Google Shape;30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1200" y="1981200"/>
            <a:ext cx="5071831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0"/>
          <p:cNvSpPr txBox="1"/>
          <p:nvPr/>
        </p:nvSpPr>
        <p:spPr>
          <a:xfrm>
            <a:off x="381000" y="405825"/>
            <a:ext cx="8153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프로세서 - Sandy Bridge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40"/>
          <p:cNvSpPr/>
          <p:nvPr/>
        </p:nvSpPr>
        <p:spPr>
          <a:xfrm>
            <a:off x="547036" y="1289506"/>
            <a:ext cx="8229600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동일 다이 상에 CPU 코어, 공유 캐쉬, iGPU(Processor Graphics)가 통합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- CPU와 iGPU는 캐쉬를 공유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터보 부스트 시에는 CPU가 iGPU의 열과 전력 여유를 이용할 수 있다. 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iGPU도 성능이 향상하여 Blu-ray 3D 재생도 가능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비디오 encode의 가속화 기능이 탑재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1"/>
          <p:cNvSpPr txBox="1"/>
          <p:nvPr/>
        </p:nvSpPr>
        <p:spPr>
          <a:xfrm>
            <a:off x="381000" y="405825"/>
            <a:ext cx="8153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프로세서 - Sandy Bridge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41"/>
          <p:cNvSpPr/>
          <p:nvPr/>
        </p:nvSpPr>
        <p:spPr>
          <a:xfrm>
            <a:off x="547036" y="1289506"/>
            <a:ext cx="8229600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Sandy Bridge는 내부의 링 버스 등에서 CPU 코어, iGPU 그리고 통합된 메모리 콘트롤러 등 주변 회로를 묶는 새로운 아키텍처(architecture)로 변경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SIMD명령 AVX를 탑재. 이것에 의해 큰 성능 향상을 실현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그러나 SSE가 아닌 AVX로 기술하지 않으면 CPU 본래의 성능을 낼 수 없는 등 꽤 소프트웨어 개발자에게 의존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/>
          <p:nvPr/>
        </p:nvSpPr>
        <p:spPr>
          <a:xfrm>
            <a:off x="381000" y="405825"/>
            <a:ext cx="8153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이것만 사용하면 병렬 프로그래밍 가능??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5"/>
          <p:cNvSpPr/>
          <p:nvPr/>
        </p:nvSpPr>
        <p:spPr>
          <a:xfrm>
            <a:off x="685801" y="2159675"/>
            <a:ext cx="81534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CRITICAL_SECTION, InitializeCriticalSection, EnterCriticalSection, LeaveCriticalSection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1739364" y="3593068"/>
            <a:ext cx="57150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CreateSemphore, OpenSemaphore, ReleaseSemaphore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3834865" y="1840468"/>
            <a:ext cx="1524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_beginthread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1967965" y="2819400"/>
            <a:ext cx="5257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CreateMutex,  OpenMutex, ReleaseMutex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1773053" y="3276600"/>
            <a:ext cx="5486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WaitForSingleObject, WaitForMultipleObjects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1371600" y="3962400"/>
            <a:ext cx="6400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CreateEvent, OpenEvent, SetEvent, ResetEvent, PulseEvent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3810000" y="4267200"/>
            <a:ext cx="1524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sleep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 txBox="1"/>
          <p:nvPr/>
        </p:nvSpPr>
        <p:spPr>
          <a:xfrm>
            <a:off x="381000" y="405825"/>
            <a:ext cx="8153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프로세서 - Cell Broadband Engine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42"/>
          <p:cNvSpPr/>
          <p:nvPr/>
        </p:nvSpPr>
        <p:spPr>
          <a:xfrm>
            <a:off x="457200" y="1231880"/>
            <a:ext cx="8229600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PLAYSTATION 3 전용으로 Sony, 토시바, IBM이 공동 개발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헤테로지니어스 멀티 코어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인 것이 특징.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Cell/B.E.에는1개의 프로세서 안에는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「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PPE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(PowerPC Processsing Element)」, 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「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(Synergistic Processing Element)」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라고 하는 종류가 다른 아키텍쳐를 가지는 프로세서 코어로 구성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PPE - 메모리 메니지먼트나 할당 등의 시스템의 제어 처리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SPE- 연산 처리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3"/>
          <p:cNvSpPr/>
          <p:nvPr/>
        </p:nvSpPr>
        <p:spPr>
          <a:xfrm>
            <a:off x="457200" y="1676400"/>
            <a:ext cx="8229600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헤테로지니어스 멀티코어는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특정 기능에 특화한 프로세서 코어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를 구현하는 것이 가능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Cell/B.E.의 사상은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적은 면적으로 높은 연산 성능을 가지는 것</a:t>
            </a:r>
            <a:b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대부분의 명령이 SIMD 명령</a:t>
            </a:r>
            <a:b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SPE는 산술 명령 및 로드 스토어 명령 등 대부분의 명령이 SIMD 명령으로서 구현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43"/>
          <p:cNvSpPr txBox="1"/>
          <p:nvPr/>
        </p:nvSpPr>
        <p:spPr>
          <a:xfrm>
            <a:off x="381000" y="405825"/>
            <a:ext cx="8153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프로세서 - Cell Broadband Engine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4"/>
          <p:cNvSpPr/>
          <p:nvPr/>
        </p:nvSpPr>
        <p:spPr>
          <a:xfrm>
            <a:off x="457200" y="1676400"/>
            <a:ext cx="8229600" cy="489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프로세서 코어 마다 전용의 메모리를 가지고 메인 메모리와의 데이터 전송은 DMA 전송</a:t>
            </a:r>
            <a:b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현대의 프로세서에서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병목은 메모리 전송이지 계산은 아니다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SPE에서는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로컬 스토리지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로 불리는 각자의 사적인 기억 영역에 필요한 데이터를 한 번에 모두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DMA 전송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(Direct Memory Access Transfer)으로 복사한 뒤 조금씩 연산 처리를 실시한다고 하는 방법이 채용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SPE에는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MFC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(Memory Flow Controler)라고 불리는 메모리 전송 전용 하드웨어를 사용하여 로컬 스토리지와 메인 메모리간의 데이터 전송을 실시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44"/>
          <p:cNvSpPr txBox="1"/>
          <p:nvPr/>
        </p:nvSpPr>
        <p:spPr>
          <a:xfrm>
            <a:off x="381000" y="405825"/>
            <a:ext cx="8153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프로세서 - Cell Broadband Engine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5"/>
          <p:cNvSpPr/>
          <p:nvPr/>
        </p:nvSpPr>
        <p:spPr>
          <a:xfrm>
            <a:off x="1066800" y="3962400"/>
            <a:ext cx="48006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mfc_get(data_local, data, 1024);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(i=0; i&lt;1024; i++)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func(data_local[i]);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45"/>
          <p:cNvSpPr/>
          <p:nvPr/>
        </p:nvSpPr>
        <p:spPr>
          <a:xfrm>
            <a:off x="1143000" y="1808202"/>
            <a:ext cx="685800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(i=0; i&lt;1024; i++)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v = data[i]; 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func(v);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data[i] = v;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45"/>
          <p:cNvSpPr txBox="1"/>
          <p:nvPr/>
        </p:nvSpPr>
        <p:spPr>
          <a:xfrm>
            <a:off x="381000" y="405825"/>
            <a:ext cx="8153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프로세서 - Cell Broadband Engine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45"/>
          <p:cNvSpPr txBox="1"/>
          <p:nvPr/>
        </p:nvSpPr>
        <p:spPr>
          <a:xfrm>
            <a:off x="4457700" y="2362200"/>
            <a:ext cx="33909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일반적인 프로그래밍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45"/>
          <p:cNvSpPr txBox="1"/>
          <p:nvPr/>
        </p:nvSpPr>
        <p:spPr>
          <a:xfrm>
            <a:off x="4572000" y="4331732"/>
            <a:ext cx="3733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SPE에서의 프로그래밍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6"/>
          <p:cNvSpPr txBox="1"/>
          <p:nvPr/>
        </p:nvSpPr>
        <p:spPr>
          <a:xfrm>
            <a:off x="381000" y="405825"/>
            <a:ext cx="8153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프로세서 - GPGPU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46"/>
          <p:cNvSpPr/>
          <p:nvPr/>
        </p:nvSpPr>
        <p:spPr>
          <a:xfrm>
            <a:off x="457200" y="1676400"/>
            <a:ext cx="8229600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CUDA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NIVIDA 하드웨어에서만 가능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OpenCL 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OpenGL과 같은 오픈 규약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Mac OX 레오파드에서 활용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DirectCompute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DirectX 11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Redering 측면에서 사용하는 경우 다른 것보다 좋다고 함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8"/>
          <p:cNvSpPr txBox="1"/>
          <p:nvPr/>
        </p:nvSpPr>
        <p:spPr>
          <a:xfrm>
            <a:off x="381000" y="405825"/>
            <a:ext cx="8153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프로세서 - (2024</a:t>
            </a: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년) 최신 인텔 CPU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48"/>
          <p:cNvSpPr txBox="1"/>
          <p:nvPr/>
        </p:nvSpPr>
        <p:spPr>
          <a:xfrm>
            <a:off x="506675" y="1363150"/>
            <a:ext cx="7189800" cy="7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최신 인텔 CPU 성능 및 코어 구조 완전 분석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인텔 14세대 CPU 코어 아키텍처 (Raptor Lake-S)</a:t>
            </a:r>
            <a:endParaRPr sz="2400"/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9"/>
          <p:cNvSpPr txBox="1"/>
          <p:nvPr/>
        </p:nvSpPr>
        <p:spPr>
          <a:xfrm>
            <a:off x="1828800" y="2489537"/>
            <a:ext cx="54102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이론, 용어</a:t>
            </a:r>
            <a:endParaRPr b="1" sz="7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0"/>
          <p:cNvSpPr txBox="1"/>
          <p:nvPr/>
        </p:nvSpPr>
        <p:spPr>
          <a:xfrm>
            <a:off x="381000" y="405825"/>
            <a:ext cx="8153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1, K, N 코어의 병렬성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50"/>
          <p:cNvSpPr/>
          <p:nvPr/>
        </p:nvSpPr>
        <p:spPr>
          <a:xfrm>
            <a:off x="457200" y="1219200"/>
            <a:ext cx="8229600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1-코어 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선형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K-코어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엄밀하게 고정된 throughput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 K-코어에는 불리, &gt; K-코어에는 확장성 없음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N-코어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확장성 있는 throughput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1"/>
          <p:cNvSpPr txBox="1"/>
          <p:nvPr/>
        </p:nvSpPr>
        <p:spPr>
          <a:xfrm>
            <a:off x="381000" y="405825"/>
            <a:ext cx="8153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태스크 병렬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51"/>
          <p:cNvSpPr/>
          <p:nvPr/>
        </p:nvSpPr>
        <p:spPr>
          <a:xfrm>
            <a:off x="457200" y="1295400"/>
            <a:ext cx="8229600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선형과 재귀형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분할 양 – thrashing, 불충분한 자원 이용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태스크 간의 의존 관계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스케쥴러를 통해서 태스크 처리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51"/>
          <p:cNvSpPr txBox="1"/>
          <p:nvPr/>
        </p:nvSpPr>
        <p:spPr>
          <a:xfrm>
            <a:off x="3581400" y="4765719"/>
            <a:ext cx="2057400" cy="3693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게임 리소스 로딩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51"/>
          <p:cNvSpPr txBox="1"/>
          <p:nvPr/>
        </p:nvSpPr>
        <p:spPr>
          <a:xfrm>
            <a:off x="990600" y="5715000"/>
            <a:ext cx="2209800" cy="3693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UI 텍스쳐 파일 로딩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51"/>
          <p:cNvSpPr txBox="1"/>
          <p:nvPr/>
        </p:nvSpPr>
        <p:spPr>
          <a:xfrm>
            <a:off x="3581400" y="5718132"/>
            <a:ext cx="2057400" cy="3693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 파일 로딩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51"/>
          <p:cNvSpPr txBox="1"/>
          <p:nvPr/>
        </p:nvSpPr>
        <p:spPr>
          <a:xfrm>
            <a:off x="6096000" y="5715000"/>
            <a:ext cx="2362200" cy="3693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3D 리소스 파일로딩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8" name="Google Shape;398;p51"/>
          <p:cNvCxnSpPr>
            <a:stCxn id="394" idx="2"/>
            <a:endCxn id="396" idx="0"/>
          </p:cNvCxnSpPr>
          <p:nvPr/>
        </p:nvCxnSpPr>
        <p:spPr>
          <a:xfrm>
            <a:off x="4610100" y="5135051"/>
            <a:ext cx="0" cy="5832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99" name="Google Shape;399;p51"/>
          <p:cNvCxnSpPr>
            <a:stCxn id="394" idx="2"/>
            <a:endCxn id="395" idx="0"/>
          </p:cNvCxnSpPr>
          <p:nvPr/>
        </p:nvCxnSpPr>
        <p:spPr>
          <a:xfrm flipH="1">
            <a:off x="2095500" y="5135051"/>
            <a:ext cx="2514600" cy="5799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400" name="Google Shape;400;p51"/>
          <p:cNvCxnSpPr>
            <a:stCxn id="394" idx="2"/>
            <a:endCxn id="397" idx="0"/>
          </p:cNvCxnSpPr>
          <p:nvPr/>
        </p:nvCxnSpPr>
        <p:spPr>
          <a:xfrm>
            <a:off x="4610100" y="5135051"/>
            <a:ext cx="2667000" cy="5799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pds10.egloos.com/pds/200902/22/73/b0000773_49a1159c25438.jpg" id="126" name="Google Shape;12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9886" y="1219200"/>
            <a:ext cx="6422514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2"/>
          <p:cNvSpPr txBox="1"/>
          <p:nvPr/>
        </p:nvSpPr>
        <p:spPr>
          <a:xfrm>
            <a:off x="381000" y="405825"/>
            <a:ext cx="8153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병렬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www.codeproject.com/KB/threads/hxgrid/image3.gif" id="407" name="Google Shape;40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4600" y="3200400"/>
            <a:ext cx="4074418" cy="3124201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52"/>
          <p:cNvSpPr/>
          <p:nvPr/>
        </p:nvSpPr>
        <p:spPr>
          <a:xfrm>
            <a:off x="457200" y="1219200"/>
            <a:ext cx="8229600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선형과 재귀형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데이터의 chunk 정도 – thrashing, 불충분한 자원 이용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chunk의 배치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3"/>
          <p:cNvSpPr txBox="1"/>
          <p:nvPr/>
        </p:nvSpPr>
        <p:spPr>
          <a:xfrm>
            <a:off x="381000" y="405825"/>
            <a:ext cx="8153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암달의 법칙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watermint.org/wp-content/uploads/2009/05/amdahlslaw.png" id="415" name="Google Shape;41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9304" y="1524000"/>
            <a:ext cx="5445896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54"/>
          <p:cNvGrpSpPr/>
          <p:nvPr/>
        </p:nvGrpSpPr>
        <p:grpSpPr>
          <a:xfrm>
            <a:off x="4970434" y="1143000"/>
            <a:ext cx="3886200" cy="3962400"/>
            <a:chOff x="4800600" y="1219200"/>
            <a:chExt cx="3886200" cy="3962400"/>
          </a:xfrm>
        </p:grpSpPr>
        <p:sp>
          <p:nvSpPr>
            <p:cNvPr id="421" name="Google Shape;421;p54"/>
            <p:cNvSpPr/>
            <p:nvPr/>
          </p:nvSpPr>
          <p:spPr>
            <a:xfrm>
              <a:off x="4800600" y="1752600"/>
              <a:ext cx="914400" cy="914400"/>
            </a:xfrm>
            <a:prstGeom prst="ellipse">
              <a:avLst/>
            </a:prstGeom>
            <a:gradFill>
              <a:gsLst>
                <a:gs pos="0">
                  <a:srgbClr val="5D427D"/>
                </a:gs>
                <a:gs pos="80000">
                  <a:srgbClr val="7A57A5"/>
                </a:gs>
                <a:gs pos="100000">
                  <a:srgbClr val="7A56A7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CPU0</a:t>
              </a:r>
              <a:endParaRPr/>
            </a:p>
          </p:txBody>
        </p:sp>
        <p:sp>
          <p:nvSpPr>
            <p:cNvPr id="422" name="Google Shape;422;p54"/>
            <p:cNvSpPr/>
            <p:nvPr/>
          </p:nvSpPr>
          <p:spPr>
            <a:xfrm>
              <a:off x="5791200" y="1752600"/>
              <a:ext cx="914400" cy="914400"/>
            </a:xfrm>
            <a:prstGeom prst="ellipse">
              <a:avLst/>
            </a:prstGeom>
            <a:gradFill>
              <a:gsLst>
                <a:gs pos="0">
                  <a:srgbClr val="5D427D"/>
                </a:gs>
                <a:gs pos="80000">
                  <a:srgbClr val="7A57A5"/>
                </a:gs>
                <a:gs pos="100000">
                  <a:srgbClr val="7A56A7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CPU1</a:t>
              </a:r>
              <a:endParaRPr/>
            </a:p>
          </p:txBody>
        </p:sp>
        <p:sp>
          <p:nvSpPr>
            <p:cNvPr id="423" name="Google Shape;423;p54"/>
            <p:cNvSpPr/>
            <p:nvPr/>
          </p:nvSpPr>
          <p:spPr>
            <a:xfrm>
              <a:off x="6781800" y="1752600"/>
              <a:ext cx="914400" cy="914400"/>
            </a:xfrm>
            <a:prstGeom prst="ellipse">
              <a:avLst/>
            </a:prstGeom>
            <a:gradFill>
              <a:gsLst>
                <a:gs pos="0">
                  <a:srgbClr val="5D427D"/>
                </a:gs>
                <a:gs pos="80000">
                  <a:srgbClr val="7A57A5"/>
                </a:gs>
                <a:gs pos="100000">
                  <a:srgbClr val="7A56A7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/>
            </a:p>
          </p:txBody>
        </p:sp>
        <p:sp>
          <p:nvSpPr>
            <p:cNvPr id="424" name="Google Shape;424;p54"/>
            <p:cNvSpPr/>
            <p:nvPr/>
          </p:nvSpPr>
          <p:spPr>
            <a:xfrm>
              <a:off x="7772400" y="1752600"/>
              <a:ext cx="914400" cy="914400"/>
            </a:xfrm>
            <a:prstGeom prst="ellipse">
              <a:avLst/>
            </a:prstGeom>
            <a:gradFill>
              <a:gsLst>
                <a:gs pos="0">
                  <a:srgbClr val="5D427D"/>
                </a:gs>
                <a:gs pos="80000">
                  <a:srgbClr val="7A57A5"/>
                </a:gs>
                <a:gs pos="100000">
                  <a:srgbClr val="7A56A7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CPUN</a:t>
              </a:r>
              <a:endParaRPr/>
            </a:p>
          </p:txBody>
        </p:sp>
        <p:sp>
          <p:nvSpPr>
            <p:cNvPr id="425" name="Google Shape;425;p54"/>
            <p:cNvSpPr/>
            <p:nvPr/>
          </p:nvSpPr>
          <p:spPr>
            <a:xfrm>
              <a:off x="5791200" y="2743200"/>
              <a:ext cx="914400" cy="2438400"/>
            </a:xfrm>
            <a:prstGeom prst="rect">
              <a:avLst/>
            </a:prstGeom>
            <a:gradFill>
              <a:gsLst>
                <a:gs pos="0">
                  <a:srgbClr val="992D2B"/>
                </a:gs>
                <a:gs pos="80000">
                  <a:srgbClr val="C93D39"/>
                </a:gs>
                <a:gs pos="100000">
                  <a:srgbClr val="CD3A36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Big</a:t>
              </a:r>
              <a:endParaRPr/>
            </a:p>
          </p:txBody>
        </p:sp>
        <p:sp>
          <p:nvSpPr>
            <p:cNvPr id="426" name="Google Shape;426;p54"/>
            <p:cNvSpPr/>
            <p:nvPr/>
          </p:nvSpPr>
          <p:spPr>
            <a:xfrm>
              <a:off x="6781800" y="2743200"/>
              <a:ext cx="914400" cy="2133600"/>
            </a:xfrm>
            <a:prstGeom prst="rect">
              <a:avLst/>
            </a:prstGeom>
            <a:gradFill>
              <a:gsLst>
                <a:gs pos="0">
                  <a:srgbClr val="992D2B"/>
                </a:gs>
                <a:gs pos="80000">
                  <a:srgbClr val="C93D39"/>
                </a:gs>
                <a:gs pos="100000">
                  <a:srgbClr val="CD3A36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Big</a:t>
              </a:r>
              <a:endParaRPr/>
            </a:p>
          </p:txBody>
        </p:sp>
        <p:sp>
          <p:nvSpPr>
            <p:cNvPr id="427" name="Google Shape;427;p54"/>
            <p:cNvSpPr/>
            <p:nvPr/>
          </p:nvSpPr>
          <p:spPr>
            <a:xfrm>
              <a:off x="7772400" y="2743200"/>
              <a:ext cx="914400" cy="2438400"/>
            </a:xfrm>
            <a:prstGeom prst="rect">
              <a:avLst/>
            </a:prstGeom>
            <a:gradFill>
              <a:gsLst>
                <a:gs pos="0">
                  <a:srgbClr val="992D2B"/>
                </a:gs>
                <a:gs pos="80000">
                  <a:srgbClr val="C93D39"/>
                </a:gs>
                <a:gs pos="100000">
                  <a:srgbClr val="CD3A36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Big</a:t>
              </a:r>
              <a:endParaRPr/>
            </a:p>
          </p:txBody>
        </p:sp>
        <p:sp>
          <p:nvSpPr>
            <p:cNvPr id="428" name="Google Shape;428;p54"/>
            <p:cNvSpPr/>
            <p:nvPr/>
          </p:nvSpPr>
          <p:spPr>
            <a:xfrm>
              <a:off x="4800600" y="2743200"/>
              <a:ext cx="914400" cy="1524000"/>
            </a:xfrm>
            <a:prstGeom prst="rect">
              <a:avLst/>
            </a:prstGeom>
            <a:gradFill>
              <a:gsLst>
                <a:gs pos="0">
                  <a:srgbClr val="992D2B"/>
                </a:gs>
                <a:gs pos="80000">
                  <a:srgbClr val="C93D39"/>
                </a:gs>
                <a:gs pos="100000">
                  <a:srgbClr val="CD3A36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Big</a:t>
              </a:r>
              <a:endParaRPr/>
            </a:p>
          </p:txBody>
        </p:sp>
        <p:sp>
          <p:nvSpPr>
            <p:cNvPr id="429" name="Google Shape;429;p54"/>
            <p:cNvSpPr/>
            <p:nvPr/>
          </p:nvSpPr>
          <p:spPr>
            <a:xfrm>
              <a:off x="4800600" y="4267200"/>
              <a:ext cx="914400" cy="304800"/>
            </a:xfrm>
            <a:prstGeom prst="rect">
              <a:avLst/>
            </a:prstGeom>
            <a:gradFill>
              <a:gsLst>
                <a:gs pos="0">
                  <a:srgbClr val="29859E"/>
                </a:gs>
                <a:gs pos="80000">
                  <a:srgbClr val="36B0D0"/>
                </a:gs>
                <a:gs pos="100000">
                  <a:srgbClr val="33B3D5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Small</a:t>
              </a:r>
              <a:endParaRPr/>
            </a:p>
          </p:txBody>
        </p:sp>
        <p:sp>
          <p:nvSpPr>
            <p:cNvPr id="430" name="Google Shape;430;p54"/>
            <p:cNvSpPr/>
            <p:nvPr/>
          </p:nvSpPr>
          <p:spPr>
            <a:xfrm>
              <a:off x="4800600" y="4572000"/>
              <a:ext cx="914400" cy="304800"/>
            </a:xfrm>
            <a:prstGeom prst="rect">
              <a:avLst/>
            </a:prstGeom>
            <a:gradFill>
              <a:gsLst>
                <a:gs pos="0">
                  <a:srgbClr val="29859E"/>
                </a:gs>
                <a:gs pos="80000">
                  <a:srgbClr val="36B0D0"/>
                </a:gs>
                <a:gs pos="100000">
                  <a:srgbClr val="33B3D5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Small</a:t>
              </a:r>
              <a:endParaRPr/>
            </a:p>
          </p:txBody>
        </p:sp>
        <p:sp>
          <p:nvSpPr>
            <p:cNvPr id="431" name="Google Shape;431;p54"/>
            <p:cNvSpPr/>
            <p:nvPr/>
          </p:nvSpPr>
          <p:spPr>
            <a:xfrm>
              <a:off x="4800600" y="4876800"/>
              <a:ext cx="914400" cy="304800"/>
            </a:xfrm>
            <a:prstGeom prst="rect">
              <a:avLst/>
            </a:prstGeom>
            <a:gradFill>
              <a:gsLst>
                <a:gs pos="0">
                  <a:srgbClr val="29859E"/>
                </a:gs>
                <a:gs pos="80000">
                  <a:srgbClr val="36B0D0"/>
                </a:gs>
                <a:gs pos="100000">
                  <a:srgbClr val="33B3D5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Small</a:t>
              </a:r>
              <a:endParaRPr/>
            </a:p>
          </p:txBody>
        </p:sp>
        <p:sp>
          <p:nvSpPr>
            <p:cNvPr id="432" name="Google Shape;432;p54"/>
            <p:cNvSpPr/>
            <p:nvPr/>
          </p:nvSpPr>
          <p:spPr>
            <a:xfrm>
              <a:off x="6781800" y="4876800"/>
              <a:ext cx="914400" cy="304800"/>
            </a:xfrm>
            <a:prstGeom prst="rect">
              <a:avLst/>
            </a:prstGeom>
            <a:gradFill>
              <a:gsLst>
                <a:gs pos="0">
                  <a:srgbClr val="29859E"/>
                </a:gs>
                <a:gs pos="80000">
                  <a:srgbClr val="36B0D0"/>
                </a:gs>
                <a:gs pos="100000">
                  <a:srgbClr val="33B3D5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Small</a:t>
              </a:r>
              <a:endParaRPr/>
            </a:p>
          </p:txBody>
        </p:sp>
        <p:sp>
          <p:nvSpPr>
            <p:cNvPr id="433" name="Google Shape;433;p54"/>
            <p:cNvSpPr txBox="1"/>
            <p:nvPr/>
          </p:nvSpPr>
          <p:spPr>
            <a:xfrm>
              <a:off x="4800600" y="1219200"/>
              <a:ext cx="380999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Dynamic</a:t>
              </a: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1"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Scheduling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4" name="Google Shape;434;p54"/>
          <p:cNvGrpSpPr/>
          <p:nvPr/>
        </p:nvGrpSpPr>
        <p:grpSpPr>
          <a:xfrm>
            <a:off x="571472" y="1143000"/>
            <a:ext cx="3924300" cy="5486400"/>
            <a:chOff x="400958" y="1219200"/>
            <a:chExt cx="3924300" cy="5486400"/>
          </a:xfrm>
        </p:grpSpPr>
        <p:sp>
          <p:nvSpPr>
            <p:cNvPr id="435" name="Google Shape;435;p54"/>
            <p:cNvSpPr/>
            <p:nvPr/>
          </p:nvSpPr>
          <p:spPr>
            <a:xfrm>
              <a:off x="413658" y="1752600"/>
              <a:ext cx="914400" cy="914400"/>
            </a:xfrm>
            <a:prstGeom prst="ellipse">
              <a:avLst/>
            </a:prstGeom>
            <a:solidFill>
              <a:srgbClr val="0F243E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CPU0</a:t>
              </a:r>
              <a:endParaRPr/>
            </a:p>
          </p:txBody>
        </p:sp>
        <p:sp>
          <p:nvSpPr>
            <p:cNvPr id="436" name="Google Shape;436;p54"/>
            <p:cNvSpPr/>
            <p:nvPr/>
          </p:nvSpPr>
          <p:spPr>
            <a:xfrm>
              <a:off x="1404258" y="1752600"/>
              <a:ext cx="914400" cy="914400"/>
            </a:xfrm>
            <a:prstGeom prst="ellipse">
              <a:avLst/>
            </a:prstGeom>
            <a:gradFill>
              <a:gsLst>
                <a:gs pos="0">
                  <a:srgbClr val="5D427D"/>
                </a:gs>
                <a:gs pos="80000">
                  <a:srgbClr val="7A57A5"/>
                </a:gs>
                <a:gs pos="100000">
                  <a:srgbClr val="7A56A7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CPU1</a:t>
              </a:r>
              <a:endParaRPr/>
            </a:p>
          </p:txBody>
        </p:sp>
        <p:sp>
          <p:nvSpPr>
            <p:cNvPr id="437" name="Google Shape;437;p54"/>
            <p:cNvSpPr/>
            <p:nvPr/>
          </p:nvSpPr>
          <p:spPr>
            <a:xfrm>
              <a:off x="2394858" y="1752600"/>
              <a:ext cx="914400" cy="914400"/>
            </a:xfrm>
            <a:prstGeom prst="ellipse">
              <a:avLst/>
            </a:prstGeom>
            <a:gradFill>
              <a:gsLst>
                <a:gs pos="0">
                  <a:srgbClr val="5D427D"/>
                </a:gs>
                <a:gs pos="80000">
                  <a:srgbClr val="7A57A5"/>
                </a:gs>
                <a:gs pos="100000">
                  <a:srgbClr val="7A56A7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/>
            </a:p>
          </p:txBody>
        </p:sp>
        <p:sp>
          <p:nvSpPr>
            <p:cNvPr id="438" name="Google Shape;438;p54"/>
            <p:cNvSpPr/>
            <p:nvPr/>
          </p:nvSpPr>
          <p:spPr>
            <a:xfrm>
              <a:off x="3385458" y="1752600"/>
              <a:ext cx="914400" cy="914400"/>
            </a:xfrm>
            <a:prstGeom prst="ellipse">
              <a:avLst/>
            </a:prstGeom>
            <a:gradFill>
              <a:gsLst>
                <a:gs pos="0">
                  <a:srgbClr val="5D427D"/>
                </a:gs>
                <a:gs pos="80000">
                  <a:srgbClr val="7A57A5"/>
                </a:gs>
                <a:gs pos="100000">
                  <a:srgbClr val="7A56A7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CPUN</a:t>
              </a:r>
              <a:endParaRPr/>
            </a:p>
          </p:txBody>
        </p:sp>
        <p:sp>
          <p:nvSpPr>
            <p:cNvPr id="439" name="Google Shape;439;p54"/>
            <p:cNvSpPr/>
            <p:nvPr/>
          </p:nvSpPr>
          <p:spPr>
            <a:xfrm>
              <a:off x="400958" y="4254500"/>
              <a:ext cx="914400" cy="2438400"/>
            </a:xfrm>
            <a:prstGeom prst="rect">
              <a:avLst/>
            </a:prstGeom>
            <a:gradFill>
              <a:gsLst>
                <a:gs pos="0">
                  <a:srgbClr val="992D2B"/>
                </a:gs>
                <a:gs pos="80000">
                  <a:srgbClr val="C93D39"/>
                </a:gs>
                <a:gs pos="100000">
                  <a:srgbClr val="CD3A36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Big</a:t>
              </a:r>
              <a:endParaRPr/>
            </a:p>
          </p:txBody>
        </p:sp>
        <p:sp>
          <p:nvSpPr>
            <p:cNvPr id="440" name="Google Shape;440;p54"/>
            <p:cNvSpPr/>
            <p:nvPr/>
          </p:nvSpPr>
          <p:spPr>
            <a:xfrm>
              <a:off x="1429658" y="2743200"/>
              <a:ext cx="914400" cy="2133600"/>
            </a:xfrm>
            <a:prstGeom prst="rect">
              <a:avLst/>
            </a:prstGeom>
            <a:gradFill>
              <a:gsLst>
                <a:gs pos="0">
                  <a:srgbClr val="992D2B"/>
                </a:gs>
                <a:gs pos="80000">
                  <a:srgbClr val="C93D39"/>
                </a:gs>
                <a:gs pos="100000">
                  <a:srgbClr val="CD3A36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Big</a:t>
              </a:r>
              <a:endParaRPr/>
            </a:p>
          </p:txBody>
        </p:sp>
        <p:sp>
          <p:nvSpPr>
            <p:cNvPr id="441" name="Google Shape;441;p54"/>
            <p:cNvSpPr/>
            <p:nvPr/>
          </p:nvSpPr>
          <p:spPr>
            <a:xfrm>
              <a:off x="1429658" y="4864100"/>
              <a:ext cx="914400" cy="1841500"/>
            </a:xfrm>
            <a:prstGeom prst="rect">
              <a:avLst/>
            </a:prstGeom>
            <a:gradFill>
              <a:gsLst>
                <a:gs pos="0">
                  <a:srgbClr val="992D2B"/>
                </a:gs>
                <a:gs pos="80000">
                  <a:srgbClr val="C93D39"/>
                </a:gs>
                <a:gs pos="100000">
                  <a:srgbClr val="CD3A36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Big</a:t>
              </a:r>
              <a:endParaRPr/>
            </a:p>
          </p:txBody>
        </p:sp>
        <p:sp>
          <p:nvSpPr>
            <p:cNvPr id="442" name="Google Shape;442;p54"/>
            <p:cNvSpPr/>
            <p:nvPr/>
          </p:nvSpPr>
          <p:spPr>
            <a:xfrm>
              <a:off x="2407558" y="2730500"/>
              <a:ext cx="914400" cy="304800"/>
            </a:xfrm>
            <a:prstGeom prst="rect">
              <a:avLst/>
            </a:prstGeom>
            <a:gradFill>
              <a:gsLst>
                <a:gs pos="0">
                  <a:srgbClr val="29859E"/>
                </a:gs>
                <a:gs pos="80000">
                  <a:srgbClr val="36B0D0"/>
                </a:gs>
                <a:gs pos="100000">
                  <a:srgbClr val="33B3D5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Small</a:t>
              </a:r>
              <a:endParaRPr/>
            </a:p>
          </p:txBody>
        </p:sp>
        <p:sp>
          <p:nvSpPr>
            <p:cNvPr id="443" name="Google Shape;443;p54"/>
            <p:cNvSpPr/>
            <p:nvPr/>
          </p:nvSpPr>
          <p:spPr>
            <a:xfrm>
              <a:off x="2407558" y="3035300"/>
              <a:ext cx="914400" cy="304800"/>
            </a:xfrm>
            <a:prstGeom prst="rect">
              <a:avLst/>
            </a:prstGeom>
            <a:gradFill>
              <a:gsLst>
                <a:gs pos="0">
                  <a:srgbClr val="29859E"/>
                </a:gs>
                <a:gs pos="80000">
                  <a:srgbClr val="36B0D0"/>
                </a:gs>
                <a:gs pos="100000">
                  <a:srgbClr val="33B3D5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Small</a:t>
              </a:r>
              <a:endParaRPr/>
            </a:p>
          </p:txBody>
        </p:sp>
        <p:sp>
          <p:nvSpPr>
            <p:cNvPr id="444" name="Google Shape;444;p54"/>
            <p:cNvSpPr/>
            <p:nvPr/>
          </p:nvSpPr>
          <p:spPr>
            <a:xfrm>
              <a:off x="3410858" y="3022600"/>
              <a:ext cx="914400" cy="304800"/>
            </a:xfrm>
            <a:prstGeom prst="rect">
              <a:avLst/>
            </a:prstGeom>
            <a:gradFill>
              <a:gsLst>
                <a:gs pos="0">
                  <a:srgbClr val="29859E"/>
                </a:gs>
                <a:gs pos="80000">
                  <a:srgbClr val="36B0D0"/>
                </a:gs>
                <a:gs pos="100000">
                  <a:srgbClr val="33B3D5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Small</a:t>
              </a:r>
              <a:endParaRPr/>
            </a:p>
          </p:txBody>
        </p:sp>
        <p:sp>
          <p:nvSpPr>
            <p:cNvPr id="445" name="Google Shape;445;p54"/>
            <p:cNvSpPr/>
            <p:nvPr/>
          </p:nvSpPr>
          <p:spPr>
            <a:xfrm>
              <a:off x="3410858" y="2717800"/>
              <a:ext cx="914400" cy="304800"/>
            </a:xfrm>
            <a:prstGeom prst="rect">
              <a:avLst/>
            </a:prstGeom>
            <a:gradFill>
              <a:gsLst>
                <a:gs pos="0">
                  <a:srgbClr val="29859E"/>
                </a:gs>
                <a:gs pos="80000">
                  <a:srgbClr val="36B0D0"/>
                </a:gs>
                <a:gs pos="100000">
                  <a:srgbClr val="33B3D5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Small</a:t>
              </a:r>
              <a:endParaRPr/>
            </a:p>
          </p:txBody>
        </p:sp>
        <p:sp>
          <p:nvSpPr>
            <p:cNvPr id="446" name="Google Shape;446;p54"/>
            <p:cNvSpPr/>
            <p:nvPr/>
          </p:nvSpPr>
          <p:spPr>
            <a:xfrm>
              <a:off x="400958" y="2743200"/>
              <a:ext cx="914400" cy="1524000"/>
            </a:xfrm>
            <a:prstGeom prst="rect">
              <a:avLst/>
            </a:prstGeom>
            <a:gradFill>
              <a:gsLst>
                <a:gs pos="0">
                  <a:srgbClr val="992D2B"/>
                </a:gs>
                <a:gs pos="80000">
                  <a:srgbClr val="C93D39"/>
                </a:gs>
                <a:gs pos="100000">
                  <a:srgbClr val="CD3A36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Big</a:t>
              </a:r>
              <a:endParaRPr/>
            </a:p>
          </p:txBody>
        </p:sp>
        <p:sp>
          <p:nvSpPr>
            <p:cNvPr id="447" name="Google Shape;447;p54"/>
            <p:cNvSpPr txBox="1"/>
            <p:nvPr/>
          </p:nvSpPr>
          <p:spPr>
            <a:xfrm>
              <a:off x="1175658" y="1219200"/>
              <a:ext cx="282415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Static Scheduling</a:t>
              </a:r>
              <a:endParaRPr/>
            </a:p>
          </p:txBody>
        </p:sp>
      </p:grpSp>
      <p:sp>
        <p:nvSpPr>
          <p:cNvPr id="448" name="Google Shape;448;p54"/>
          <p:cNvSpPr txBox="1"/>
          <p:nvPr/>
        </p:nvSpPr>
        <p:spPr>
          <a:xfrm>
            <a:off x="381000" y="405825"/>
            <a:ext cx="8153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work-stealing 알고리즘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5"/>
          <p:cNvSpPr txBox="1"/>
          <p:nvPr/>
        </p:nvSpPr>
        <p:spPr>
          <a:xfrm>
            <a:off x="381000" y="405825"/>
            <a:ext cx="8153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Scale Up과 Scale Out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5" name="Google Shape;45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1600200"/>
            <a:ext cx="7887451" cy="3157537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55"/>
          <p:cNvSpPr/>
          <p:nvPr/>
        </p:nvSpPr>
        <p:spPr>
          <a:xfrm>
            <a:off x="4191000" y="6324600"/>
            <a:ext cx="472440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그림 </a:t>
            </a:r>
            <a:r>
              <a:rPr lang="en-US" sz="1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http://download.oracle.com/docs/cd/B25553_01/collab.1012/b25492/rtc.htm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6"/>
          <p:cNvSpPr txBox="1"/>
          <p:nvPr/>
        </p:nvSpPr>
        <p:spPr>
          <a:xfrm>
            <a:off x="381000" y="405825"/>
            <a:ext cx="8153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경합(race conditions)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3" name="Google Shape;463;p56"/>
          <p:cNvCxnSpPr/>
          <p:nvPr/>
        </p:nvCxnSpPr>
        <p:spPr>
          <a:xfrm>
            <a:off x="2438400" y="1828800"/>
            <a:ext cx="0" cy="37338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464" name="Google Shape;464;p56"/>
          <p:cNvCxnSpPr/>
          <p:nvPr/>
        </p:nvCxnSpPr>
        <p:spPr>
          <a:xfrm>
            <a:off x="4572000" y="1828800"/>
            <a:ext cx="0" cy="37338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465" name="Google Shape;465;p56"/>
          <p:cNvCxnSpPr/>
          <p:nvPr/>
        </p:nvCxnSpPr>
        <p:spPr>
          <a:xfrm>
            <a:off x="6781800" y="1828800"/>
            <a:ext cx="0" cy="37338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466" name="Google Shape;466;p56"/>
          <p:cNvSpPr txBox="1"/>
          <p:nvPr/>
        </p:nvSpPr>
        <p:spPr>
          <a:xfrm>
            <a:off x="4572000" y="1752600"/>
            <a:ext cx="6858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7" name="Google Shape;467;p56"/>
          <p:cNvCxnSpPr/>
          <p:nvPr/>
        </p:nvCxnSpPr>
        <p:spPr>
          <a:xfrm>
            <a:off x="2438400" y="2667000"/>
            <a:ext cx="43434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468" name="Google Shape;468;p56"/>
          <p:cNvCxnSpPr/>
          <p:nvPr/>
        </p:nvCxnSpPr>
        <p:spPr>
          <a:xfrm rot="10800000">
            <a:off x="4572000" y="3962400"/>
            <a:ext cx="22098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469" name="Google Shape;469;p56"/>
          <p:cNvCxnSpPr/>
          <p:nvPr/>
        </p:nvCxnSpPr>
        <p:spPr>
          <a:xfrm>
            <a:off x="2438400" y="4648200"/>
            <a:ext cx="21336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470" name="Google Shape;470;p56"/>
          <p:cNvSpPr txBox="1"/>
          <p:nvPr/>
        </p:nvSpPr>
        <p:spPr>
          <a:xfrm>
            <a:off x="2971800" y="2297668"/>
            <a:ext cx="1371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읽기 : 10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56"/>
          <p:cNvSpPr txBox="1"/>
          <p:nvPr/>
        </p:nvSpPr>
        <p:spPr>
          <a:xfrm>
            <a:off x="5181600" y="2294650"/>
            <a:ext cx="1371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읽기 : 10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56"/>
          <p:cNvSpPr txBox="1"/>
          <p:nvPr/>
        </p:nvSpPr>
        <p:spPr>
          <a:xfrm>
            <a:off x="5105400" y="3591559"/>
            <a:ext cx="1371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쓰기 : 11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56"/>
          <p:cNvSpPr txBox="1"/>
          <p:nvPr/>
        </p:nvSpPr>
        <p:spPr>
          <a:xfrm>
            <a:off x="2971800" y="4278868"/>
            <a:ext cx="1371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쓰기 : 11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56"/>
          <p:cNvSpPr txBox="1"/>
          <p:nvPr/>
        </p:nvSpPr>
        <p:spPr>
          <a:xfrm>
            <a:off x="4572000" y="5206425"/>
            <a:ext cx="6858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7"/>
          <p:cNvSpPr txBox="1"/>
          <p:nvPr/>
        </p:nvSpPr>
        <p:spPr>
          <a:xfrm>
            <a:off x="381000" y="405825"/>
            <a:ext cx="8153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데드 락(Deadlock)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1" name="Google Shape;48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0" y="3429000"/>
            <a:ext cx="2989845" cy="2952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paulbridger.com/files2/deadlock.png" id="482" name="Google Shape;482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400" y="1665083"/>
            <a:ext cx="4867275" cy="240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8"/>
          <p:cNvSpPr txBox="1"/>
          <p:nvPr/>
        </p:nvSpPr>
        <p:spPr>
          <a:xfrm>
            <a:off x="381000" y="405825"/>
            <a:ext cx="8153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메모리 바리어(Memory Barrier)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58"/>
          <p:cNvSpPr/>
          <p:nvPr/>
        </p:nvSpPr>
        <p:spPr>
          <a:xfrm>
            <a:off x="2667000" y="1225689"/>
            <a:ext cx="4191000" cy="5632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void dekker1( )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flag1 = 1;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turn  = 2;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while((flag2 ==  1) &amp;&amp; (turn == 2)) 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// Critical section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gSharedCounter++;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// Let the other task run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flag1 = 0;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void dekker2(void)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flag2 = 1;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turn = 1;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while((flag1 ==  1) &amp;&amp; (turn == 1)) 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// critical section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gSharedCounter++;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// leave critical section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flag2 = 0;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58"/>
          <p:cNvSpPr/>
          <p:nvPr/>
        </p:nvSpPr>
        <p:spPr>
          <a:xfrm>
            <a:off x="6248400" y="6400800"/>
            <a:ext cx="276710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코드 출처 </a:t>
            </a:r>
            <a:r>
              <a:rPr lang="en-US" sz="1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http://jakob.engbloms.se/archives/65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9"/>
          <p:cNvSpPr txBox="1"/>
          <p:nvPr/>
        </p:nvSpPr>
        <p:spPr>
          <a:xfrm>
            <a:off x="381000" y="405825"/>
            <a:ext cx="8153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라이브 락(Live lock)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59"/>
          <p:cNvSpPr/>
          <p:nvPr/>
        </p:nvSpPr>
        <p:spPr>
          <a:xfrm>
            <a:off x="6276651" y="6459379"/>
            <a:ext cx="279114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그림 출처 </a:t>
            </a:r>
            <a:r>
              <a:rPr lang="en-US" sz="1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http://www.paulbridger.com/livelock/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postfiles2.naver.net/data25/2008/9/4/289/%C1%A6%B8%F1_%BE%F8%C0%BD_jacking75.jpg?type=w1" id="498" name="Google Shape;498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2650" y="1371600"/>
            <a:ext cx="4933950" cy="429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0"/>
          <p:cNvSpPr txBox="1"/>
          <p:nvPr/>
        </p:nvSpPr>
        <p:spPr>
          <a:xfrm>
            <a:off x="381000" y="405825"/>
            <a:ext cx="8153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라이브 락(Live lock)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www.paulbridger.com/files2/livelock.png" id="505" name="Google Shape;50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3975" y="1419225"/>
            <a:ext cx="6600825" cy="4371975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60"/>
          <p:cNvSpPr/>
          <p:nvPr/>
        </p:nvSpPr>
        <p:spPr>
          <a:xfrm>
            <a:off x="6276651" y="6459379"/>
            <a:ext cx="279114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그림 출처 </a:t>
            </a:r>
            <a:r>
              <a:rPr lang="en-US" sz="1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http://www.paulbridger.com/livelock/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1"/>
          <p:cNvSpPr txBox="1"/>
          <p:nvPr/>
        </p:nvSpPr>
        <p:spPr>
          <a:xfrm>
            <a:off x="381000" y="405825"/>
            <a:ext cx="8153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우선 순위 역전(Priority Inversion)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61"/>
          <p:cNvSpPr/>
          <p:nvPr/>
        </p:nvSpPr>
        <p:spPr>
          <a:xfrm>
            <a:off x="838200" y="5562600"/>
            <a:ext cx="76962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Mars Pathfinder 사고의 원인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http://minjang.egloos.com/1018977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ファイル:Priority Inversion.png" id="514" name="Google Shape;514;p61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9200" y="1371600"/>
            <a:ext cx="6791325" cy="393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/>
          <p:nvPr/>
        </p:nvSpPr>
        <p:spPr>
          <a:xfrm>
            <a:off x="381000" y="405825"/>
            <a:ext cx="8153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공부해야 할 것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990600" y="1676400"/>
            <a:ext cx="6858000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하드웨어</a:t>
            </a:r>
            <a:b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플랫폼</a:t>
            </a:r>
            <a:b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아키텍처</a:t>
            </a:r>
            <a:b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이론</a:t>
            </a:r>
            <a:b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용어</a:t>
            </a:r>
            <a:b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프로그래밍 언어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2"/>
          <p:cNvSpPr txBox="1"/>
          <p:nvPr/>
        </p:nvSpPr>
        <p:spPr>
          <a:xfrm>
            <a:off x="381000" y="405825"/>
            <a:ext cx="8153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락 콘보이(Lock convoy)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62"/>
          <p:cNvSpPr/>
          <p:nvPr/>
        </p:nvSpPr>
        <p:spPr>
          <a:xfrm>
            <a:off x="457200" y="1295400"/>
            <a:ext cx="8229600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임계 영역 획득을 시도하려는 스레드의 비율이 임계 영역을 획득하고, 작업을 수행하고, 임계 영역을 벗어나는데 필요한 시간보다 훨씬 큰 경우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과도한 컨텍스트 전환, 락을 사용하는 코드 경로 상에서 성능 저하가 있을 때는 락 콘보이를 의심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         </a:t>
            </a:r>
            <a:r>
              <a:rPr b="1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인용 : 실전 윈도우 디버깅(에이콘)</a:t>
            </a:r>
            <a:endParaRPr b="1"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msdn.microsoft.com/en-us/library/Ff963545.662894c7-02b2-48ca-bb10-b5f3166e5bad(l=en-us).png" id="522" name="Google Shape;52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3600" y="4042604"/>
            <a:ext cx="4800600" cy="2434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3"/>
          <p:cNvSpPr txBox="1"/>
          <p:nvPr/>
        </p:nvSpPr>
        <p:spPr>
          <a:xfrm>
            <a:off x="381000" y="405825"/>
            <a:ext cx="8153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Lock-free와 Wait-free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9" name="Google Shape;529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0" y="1600200"/>
            <a:ext cx="1466850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5000" y="4267200"/>
            <a:ext cx="1355850" cy="15537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1" name="Google Shape;531;p63"/>
          <p:cNvCxnSpPr>
            <a:stCxn id="530" idx="0"/>
            <a:endCxn id="529" idx="2"/>
          </p:cNvCxnSpPr>
          <p:nvPr/>
        </p:nvCxnSpPr>
        <p:spPr>
          <a:xfrm rot="10800000">
            <a:off x="2562225" y="2733600"/>
            <a:ext cx="20700" cy="15336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532" name="Google Shape;532;p63"/>
          <p:cNvSpPr/>
          <p:nvPr/>
        </p:nvSpPr>
        <p:spPr>
          <a:xfrm>
            <a:off x="3524250" y="2057400"/>
            <a:ext cx="685800" cy="38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3" name="Google Shape;533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95800" y="1239918"/>
            <a:ext cx="3276600" cy="2578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4"/>
          <p:cNvSpPr txBox="1"/>
          <p:nvPr/>
        </p:nvSpPr>
        <p:spPr>
          <a:xfrm>
            <a:off x="381000" y="405825"/>
            <a:ext cx="8153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Lock-free와 Wait-free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0" name="Google Shape;54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3550" y="4343400"/>
            <a:ext cx="1355850" cy="1553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67150" y="1600200"/>
            <a:ext cx="1466850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3750" y="4343399"/>
            <a:ext cx="1355850" cy="1553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4400" y="4333377"/>
            <a:ext cx="1355850" cy="1553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4600" y="4333376"/>
            <a:ext cx="1355850" cy="15537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5" name="Google Shape;545;p64"/>
          <p:cNvCxnSpPr>
            <a:stCxn id="540" idx="0"/>
            <a:endCxn id="541" idx="2"/>
          </p:cNvCxnSpPr>
          <p:nvPr/>
        </p:nvCxnSpPr>
        <p:spPr>
          <a:xfrm flipH="1" rot="10800000">
            <a:off x="2141475" y="2733600"/>
            <a:ext cx="2459100" cy="16098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546" name="Google Shape;546;p64"/>
          <p:cNvCxnSpPr>
            <a:stCxn id="542" idx="0"/>
            <a:endCxn id="541" idx="2"/>
          </p:cNvCxnSpPr>
          <p:nvPr/>
        </p:nvCxnSpPr>
        <p:spPr>
          <a:xfrm flipH="1" rot="10800000">
            <a:off x="3741675" y="2733599"/>
            <a:ext cx="858900" cy="16098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547" name="Google Shape;547;p64"/>
          <p:cNvCxnSpPr>
            <a:stCxn id="543" idx="0"/>
            <a:endCxn id="541" idx="2"/>
          </p:cNvCxnSpPr>
          <p:nvPr/>
        </p:nvCxnSpPr>
        <p:spPr>
          <a:xfrm rot="10800000">
            <a:off x="4600425" y="2733777"/>
            <a:ext cx="801900" cy="15996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548" name="Google Shape;548;p64"/>
          <p:cNvCxnSpPr>
            <a:stCxn id="544" idx="0"/>
            <a:endCxn id="541" idx="2"/>
          </p:cNvCxnSpPr>
          <p:nvPr/>
        </p:nvCxnSpPr>
        <p:spPr>
          <a:xfrm rot="10800000">
            <a:off x="4600425" y="2733776"/>
            <a:ext cx="2402100" cy="15996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pic>
        <p:nvPicPr>
          <p:cNvPr id="549" name="Google Shape;549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71684" y="1352935"/>
            <a:ext cx="2205038" cy="1847465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64"/>
          <p:cNvSpPr/>
          <p:nvPr/>
        </p:nvSpPr>
        <p:spPr>
          <a:xfrm>
            <a:off x="5562600" y="2057400"/>
            <a:ext cx="685800" cy="38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5"/>
          <p:cNvSpPr txBox="1"/>
          <p:nvPr/>
        </p:nvSpPr>
        <p:spPr>
          <a:xfrm>
            <a:off x="381000" y="405825"/>
            <a:ext cx="8153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Lock-free와 Wait-free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7" name="Google Shape;55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3550" y="4343400"/>
            <a:ext cx="1355850" cy="1553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67150" y="1600200"/>
            <a:ext cx="1466850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3750" y="4343399"/>
            <a:ext cx="1355850" cy="1553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4400" y="4333377"/>
            <a:ext cx="1355850" cy="1553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4600" y="4333376"/>
            <a:ext cx="1355850" cy="15537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2" name="Google Shape;562;p65"/>
          <p:cNvCxnSpPr>
            <a:stCxn id="557" idx="0"/>
            <a:endCxn id="563" idx="2"/>
          </p:cNvCxnSpPr>
          <p:nvPr/>
        </p:nvCxnSpPr>
        <p:spPr>
          <a:xfrm flipH="1" rot="10800000">
            <a:off x="2141475" y="3160800"/>
            <a:ext cx="2459100" cy="11826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564" name="Google Shape;564;p65"/>
          <p:cNvCxnSpPr>
            <a:stCxn id="559" idx="0"/>
            <a:endCxn id="563" idx="2"/>
          </p:cNvCxnSpPr>
          <p:nvPr/>
        </p:nvCxnSpPr>
        <p:spPr>
          <a:xfrm flipH="1" rot="10800000">
            <a:off x="3741675" y="3160799"/>
            <a:ext cx="858900" cy="11826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565" name="Google Shape;565;p65"/>
          <p:cNvCxnSpPr>
            <a:stCxn id="560" idx="0"/>
            <a:endCxn id="563" idx="2"/>
          </p:cNvCxnSpPr>
          <p:nvPr/>
        </p:nvCxnSpPr>
        <p:spPr>
          <a:xfrm rot="10800000">
            <a:off x="4600425" y="3160977"/>
            <a:ext cx="801900" cy="11724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566" name="Google Shape;566;p65"/>
          <p:cNvCxnSpPr>
            <a:stCxn id="561" idx="0"/>
          </p:cNvCxnSpPr>
          <p:nvPr/>
        </p:nvCxnSpPr>
        <p:spPr>
          <a:xfrm rot="10800000">
            <a:off x="4600425" y="3160976"/>
            <a:ext cx="2402100" cy="11724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563" name="Google Shape;563;p65"/>
          <p:cNvSpPr txBox="1"/>
          <p:nvPr/>
        </p:nvSpPr>
        <p:spPr>
          <a:xfrm>
            <a:off x="4025137" y="2514600"/>
            <a:ext cx="1150875" cy="64633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Lock</a:t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65"/>
          <p:cNvSpPr/>
          <p:nvPr/>
        </p:nvSpPr>
        <p:spPr>
          <a:xfrm>
            <a:off x="5562600" y="2057400"/>
            <a:ext cx="685800" cy="38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8" name="Google Shape;568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00800" y="1281112"/>
            <a:ext cx="2286000" cy="2158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6"/>
          <p:cNvSpPr txBox="1"/>
          <p:nvPr/>
        </p:nvSpPr>
        <p:spPr>
          <a:xfrm>
            <a:off x="381000" y="405825"/>
            <a:ext cx="8153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Lock-free와 Wait-free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5" name="Google Shape;575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3550" y="4343400"/>
            <a:ext cx="1355850" cy="1553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67150" y="1600200"/>
            <a:ext cx="1466850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3750" y="4343399"/>
            <a:ext cx="1355850" cy="1553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4400" y="4333377"/>
            <a:ext cx="1355850" cy="1553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4600" y="4333376"/>
            <a:ext cx="1355850" cy="15537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0" name="Google Shape;580;p66"/>
          <p:cNvCxnSpPr>
            <a:stCxn id="575" idx="0"/>
            <a:endCxn id="581" idx="2"/>
          </p:cNvCxnSpPr>
          <p:nvPr/>
        </p:nvCxnSpPr>
        <p:spPr>
          <a:xfrm flipH="1" rot="10800000">
            <a:off x="2141475" y="3160800"/>
            <a:ext cx="2468700" cy="11826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582" name="Google Shape;582;p66"/>
          <p:cNvCxnSpPr>
            <a:stCxn id="577" idx="0"/>
            <a:endCxn id="581" idx="2"/>
          </p:cNvCxnSpPr>
          <p:nvPr/>
        </p:nvCxnSpPr>
        <p:spPr>
          <a:xfrm flipH="1" rot="10800000">
            <a:off x="3741675" y="3160799"/>
            <a:ext cx="868500" cy="11826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583" name="Google Shape;583;p66"/>
          <p:cNvCxnSpPr>
            <a:stCxn id="578" idx="0"/>
            <a:endCxn id="581" idx="2"/>
          </p:cNvCxnSpPr>
          <p:nvPr/>
        </p:nvCxnSpPr>
        <p:spPr>
          <a:xfrm rot="10800000">
            <a:off x="4610025" y="3160977"/>
            <a:ext cx="792300" cy="11724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584" name="Google Shape;584;p66"/>
          <p:cNvCxnSpPr>
            <a:stCxn id="579" idx="0"/>
            <a:endCxn id="581" idx="2"/>
          </p:cNvCxnSpPr>
          <p:nvPr/>
        </p:nvCxnSpPr>
        <p:spPr>
          <a:xfrm rot="10800000">
            <a:off x="4610025" y="3160976"/>
            <a:ext cx="2392500" cy="11724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581" name="Google Shape;581;p66"/>
          <p:cNvSpPr txBox="1"/>
          <p:nvPr/>
        </p:nvSpPr>
        <p:spPr>
          <a:xfrm>
            <a:off x="3352801" y="2514600"/>
            <a:ext cx="2514600" cy="64633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Lock-free</a:t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66"/>
          <p:cNvSpPr/>
          <p:nvPr/>
        </p:nvSpPr>
        <p:spPr>
          <a:xfrm>
            <a:off x="5758923" y="2057400"/>
            <a:ext cx="685800" cy="38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6" name="Google Shape;586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71237" y="1121568"/>
            <a:ext cx="1691393" cy="2252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7"/>
          <p:cNvSpPr txBox="1"/>
          <p:nvPr/>
        </p:nvSpPr>
        <p:spPr>
          <a:xfrm>
            <a:off x="381000" y="405825"/>
            <a:ext cx="8153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Lock-free와 Wait-free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67"/>
          <p:cNvSpPr/>
          <p:nvPr/>
        </p:nvSpPr>
        <p:spPr>
          <a:xfrm>
            <a:off x="457200" y="1296412"/>
            <a:ext cx="8229600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Lock-free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공유 리소스에 락(lock)을 걸지 않고 보호하는 알고리즘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Wait-free 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다른 스레드에 관계 없이 스레드를 정해진 스텝으로 동작을 완결시키는 것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모든 == Lock-free, but All != Wait-free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Wait-free한 알고리즘은 Lock-free라고 할 수 있다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8"/>
          <p:cNvSpPr txBox="1"/>
          <p:nvPr/>
        </p:nvSpPr>
        <p:spPr>
          <a:xfrm>
            <a:off x="381000" y="405825"/>
            <a:ext cx="8153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Lock-free와 Wait-free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68"/>
          <p:cNvSpPr/>
          <p:nvPr/>
        </p:nvSpPr>
        <p:spPr>
          <a:xfrm>
            <a:off x="457200" y="1295400"/>
            <a:ext cx="822960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락을 사용하는 알고리즘을 Wait-free 알고리즘으로 바꾸는 것보다 Wait-free한 자료구조를 사용하는 쪽이 좋다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Lock-free나 Wait-free 알고리즘에는 CPU 전용의 atomic한 명령을 사용할 수 있어야 한다.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CAS(Compare and swap)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9"/>
          <p:cNvSpPr txBox="1"/>
          <p:nvPr/>
        </p:nvSpPr>
        <p:spPr>
          <a:xfrm>
            <a:off x="381000" y="405825"/>
            <a:ext cx="8153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CAS(Compare and swap)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69"/>
          <p:cNvSpPr/>
          <p:nvPr/>
        </p:nvSpPr>
        <p:spPr>
          <a:xfrm>
            <a:off x="2362200" y="1828800"/>
            <a:ext cx="1752600" cy="3693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(1)예금 확인</a:t>
            </a:r>
            <a:endParaRPr/>
          </a:p>
        </p:txBody>
      </p:sp>
      <p:sp>
        <p:nvSpPr>
          <p:cNvPr id="608" name="Google Shape;608;p69"/>
          <p:cNvSpPr/>
          <p:nvPr/>
        </p:nvSpPr>
        <p:spPr>
          <a:xfrm>
            <a:off x="2362200" y="2918204"/>
            <a:ext cx="1752600" cy="3693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(2)계산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69"/>
          <p:cNvSpPr/>
          <p:nvPr/>
        </p:nvSpPr>
        <p:spPr>
          <a:xfrm>
            <a:off x="2367364" y="3872040"/>
            <a:ext cx="1747436" cy="3693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(3)예금 갱신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0" name="Google Shape;610;p69"/>
          <p:cNvGrpSpPr/>
          <p:nvPr/>
        </p:nvGrpSpPr>
        <p:grpSpPr>
          <a:xfrm>
            <a:off x="4704030" y="3661711"/>
            <a:ext cx="2514600" cy="743729"/>
            <a:chOff x="6172200" y="3427625"/>
            <a:chExt cx="2514600" cy="743729"/>
          </a:xfrm>
        </p:grpSpPr>
        <p:sp>
          <p:nvSpPr>
            <p:cNvPr id="611" name="Google Shape;611;p69"/>
            <p:cNvSpPr/>
            <p:nvPr/>
          </p:nvSpPr>
          <p:spPr>
            <a:xfrm>
              <a:off x="6172200" y="3427625"/>
              <a:ext cx="2514600" cy="743729"/>
            </a:xfrm>
            <a:prstGeom prst="diamond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69"/>
            <p:cNvSpPr/>
            <p:nvPr/>
          </p:nvSpPr>
          <p:spPr>
            <a:xfrm>
              <a:off x="6705600" y="3669268"/>
              <a:ext cx="166904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1번과 같은가? </a:t>
              </a:r>
              <a:endParaRPr/>
            </a:p>
          </p:txBody>
        </p:sp>
      </p:grpSp>
      <p:cxnSp>
        <p:nvCxnSpPr>
          <p:cNvPr id="613" name="Google Shape;613;p69"/>
          <p:cNvCxnSpPr>
            <a:stCxn id="611" idx="3"/>
            <a:endCxn id="607" idx="3"/>
          </p:cNvCxnSpPr>
          <p:nvPr/>
        </p:nvCxnSpPr>
        <p:spPr>
          <a:xfrm rot="10800000">
            <a:off x="4114830" y="2013376"/>
            <a:ext cx="3103800" cy="2020200"/>
          </a:xfrm>
          <a:prstGeom prst="bentConnector3">
            <a:avLst>
              <a:gd fmla="val -7365" name="adj1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614" name="Google Shape;614;p69"/>
          <p:cNvCxnSpPr>
            <a:stCxn id="607" idx="2"/>
            <a:endCxn id="608" idx="0"/>
          </p:cNvCxnSpPr>
          <p:nvPr/>
        </p:nvCxnSpPr>
        <p:spPr>
          <a:xfrm>
            <a:off x="3238500" y="2198132"/>
            <a:ext cx="0" cy="7200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615" name="Google Shape;615;p69"/>
          <p:cNvCxnSpPr>
            <a:stCxn id="608" idx="2"/>
            <a:endCxn id="609" idx="0"/>
          </p:cNvCxnSpPr>
          <p:nvPr/>
        </p:nvCxnSpPr>
        <p:spPr>
          <a:xfrm>
            <a:off x="3238500" y="3287536"/>
            <a:ext cx="2700" cy="5844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616" name="Google Shape;616;p69"/>
          <p:cNvCxnSpPr>
            <a:stCxn id="609" idx="3"/>
            <a:endCxn id="611" idx="1"/>
          </p:cNvCxnSpPr>
          <p:nvPr/>
        </p:nvCxnSpPr>
        <p:spPr>
          <a:xfrm flipH="1" rot="10800000">
            <a:off x="4114800" y="4033606"/>
            <a:ext cx="589200" cy="231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617" name="Google Shape;617;p69"/>
          <p:cNvSpPr txBox="1"/>
          <p:nvPr/>
        </p:nvSpPr>
        <p:spPr>
          <a:xfrm>
            <a:off x="6858000" y="3579788"/>
            <a:ext cx="533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0"/>
          <p:cNvSpPr txBox="1"/>
          <p:nvPr/>
        </p:nvSpPr>
        <p:spPr>
          <a:xfrm>
            <a:off x="381000" y="405825"/>
            <a:ext cx="8153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ABA 문제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70"/>
          <p:cNvSpPr txBox="1"/>
          <p:nvPr/>
        </p:nvSpPr>
        <p:spPr>
          <a:xfrm>
            <a:off x="7086600" y="1676400"/>
            <a:ext cx="685800" cy="3693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70"/>
          <p:cNvSpPr txBox="1"/>
          <p:nvPr/>
        </p:nvSpPr>
        <p:spPr>
          <a:xfrm>
            <a:off x="7125454" y="2523478"/>
            <a:ext cx="608091" cy="3693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70"/>
          <p:cNvSpPr txBox="1"/>
          <p:nvPr/>
        </p:nvSpPr>
        <p:spPr>
          <a:xfrm>
            <a:off x="6401554" y="2523478"/>
            <a:ext cx="457200" cy="3693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7" name="Google Shape;627;p70"/>
          <p:cNvCxnSpPr>
            <a:stCxn id="624" idx="2"/>
            <a:endCxn id="625" idx="0"/>
          </p:cNvCxnSpPr>
          <p:nvPr/>
        </p:nvCxnSpPr>
        <p:spPr>
          <a:xfrm>
            <a:off x="7429500" y="2045732"/>
            <a:ext cx="0" cy="4776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628" name="Google Shape;628;p70"/>
          <p:cNvCxnSpPr>
            <a:stCxn id="624" idx="2"/>
            <a:endCxn id="626" idx="0"/>
          </p:cNvCxnSpPr>
          <p:nvPr/>
        </p:nvCxnSpPr>
        <p:spPr>
          <a:xfrm flipH="1">
            <a:off x="6630300" y="2045732"/>
            <a:ext cx="799200" cy="4776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dash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629" name="Google Shape;629;p70"/>
          <p:cNvSpPr txBox="1"/>
          <p:nvPr/>
        </p:nvSpPr>
        <p:spPr>
          <a:xfrm>
            <a:off x="5434155" y="2523478"/>
            <a:ext cx="581308" cy="3693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0" name="Google Shape;630;p70"/>
          <p:cNvCxnSpPr>
            <a:stCxn id="625" idx="1"/>
            <a:endCxn id="626" idx="3"/>
          </p:cNvCxnSpPr>
          <p:nvPr/>
        </p:nvCxnSpPr>
        <p:spPr>
          <a:xfrm rot="10800000">
            <a:off x="6858754" y="2708144"/>
            <a:ext cx="2667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631" name="Google Shape;631;p70"/>
          <p:cNvCxnSpPr>
            <a:stCxn id="626" idx="1"/>
            <a:endCxn id="629" idx="3"/>
          </p:cNvCxnSpPr>
          <p:nvPr/>
        </p:nvCxnSpPr>
        <p:spPr>
          <a:xfrm rot="10800000">
            <a:off x="6015454" y="2708144"/>
            <a:ext cx="3861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632" name="Google Shape;632;p70"/>
          <p:cNvSpPr/>
          <p:nvPr/>
        </p:nvSpPr>
        <p:spPr>
          <a:xfrm>
            <a:off x="5105400" y="1371600"/>
            <a:ext cx="2895600" cy="533400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70"/>
          <p:cNvSpPr txBox="1"/>
          <p:nvPr/>
        </p:nvSpPr>
        <p:spPr>
          <a:xfrm>
            <a:off x="5420009" y="1371600"/>
            <a:ext cx="120939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스레드 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70"/>
          <p:cNvSpPr txBox="1"/>
          <p:nvPr/>
        </p:nvSpPr>
        <p:spPr>
          <a:xfrm>
            <a:off x="3124200" y="1676400"/>
            <a:ext cx="685800" cy="3693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70"/>
          <p:cNvSpPr txBox="1"/>
          <p:nvPr/>
        </p:nvSpPr>
        <p:spPr>
          <a:xfrm>
            <a:off x="3163054" y="2526268"/>
            <a:ext cx="608091" cy="3693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70"/>
          <p:cNvSpPr txBox="1"/>
          <p:nvPr/>
        </p:nvSpPr>
        <p:spPr>
          <a:xfrm>
            <a:off x="2439154" y="2523478"/>
            <a:ext cx="457200" cy="3693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7" name="Google Shape;637;p70"/>
          <p:cNvCxnSpPr>
            <a:stCxn id="634" idx="2"/>
            <a:endCxn id="635" idx="0"/>
          </p:cNvCxnSpPr>
          <p:nvPr/>
        </p:nvCxnSpPr>
        <p:spPr>
          <a:xfrm>
            <a:off x="3467100" y="2045732"/>
            <a:ext cx="0" cy="4806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638" name="Google Shape;638;p70"/>
          <p:cNvCxnSpPr>
            <a:stCxn id="634" idx="2"/>
            <a:endCxn id="636" idx="0"/>
          </p:cNvCxnSpPr>
          <p:nvPr/>
        </p:nvCxnSpPr>
        <p:spPr>
          <a:xfrm flipH="1">
            <a:off x="2667900" y="2045732"/>
            <a:ext cx="799200" cy="4776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dash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639" name="Google Shape;639;p70"/>
          <p:cNvSpPr txBox="1"/>
          <p:nvPr/>
        </p:nvSpPr>
        <p:spPr>
          <a:xfrm>
            <a:off x="1471755" y="2523478"/>
            <a:ext cx="581308" cy="3693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0" name="Google Shape;640;p70"/>
          <p:cNvCxnSpPr>
            <a:stCxn id="635" idx="1"/>
            <a:endCxn id="636" idx="3"/>
          </p:cNvCxnSpPr>
          <p:nvPr/>
        </p:nvCxnSpPr>
        <p:spPr>
          <a:xfrm rot="10800000">
            <a:off x="2896354" y="2708234"/>
            <a:ext cx="266700" cy="27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641" name="Google Shape;641;p70"/>
          <p:cNvCxnSpPr>
            <a:stCxn id="636" idx="1"/>
            <a:endCxn id="639" idx="3"/>
          </p:cNvCxnSpPr>
          <p:nvPr/>
        </p:nvCxnSpPr>
        <p:spPr>
          <a:xfrm rot="10800000">
            <a:off x="2053054" y="2708144"/>
            <a:ext cx="3861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642" name="Google Shape;642;p70"/>
          <p:cNvSpPr/>
          <p:nvPr/>
        </p:nvSpPr>
        <p:spPr>
          <a:xfrm>
            <a:off x="1143000" y="1371600"/>
            <a:ext cx="2895600" cy="533400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70"/>
          <p:cNvSpPr txBox="1"/>
          <p:nvPr/>
        </p:nvSpPr>
        <p:spPr>
          <a:xfrm>
            <a:off x="1457609" y="1371600"/>
            <a:ext cx="120939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스레드 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70"/>
          <p:cNvSpPr txBox="1"/>
          <p:nvPr/>
        </p:nvSpPr>
        <p:spPr>
          <a:xfrm>
            <a:off x="3123446" y="3124200"/>
            <a:ext cx="685800" cy="3693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70"/>
          <p:cNvSpPr txBox="1"/>
          <p:nvPr/>
        </p:nvSpPr>
        <p:spPr>
          <a:xfrm>
            <a:off x="3162300" y="3812790"/>
            <a:ext cx="608091" cy="3693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70"/>
          <p:cNvSpPr txBox="1"/>
          <p:nvPr/>
        </p:nvSpPr>
        <p:spPr>
          <a:xfrm>
            <a:off x="2438400" y="3810000"/>
            <a:ext cx="457200" cy="3693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7" name="Google Shape;647;p70"/>
          <p:cNvCxnSpPr>
            <a:stCxn id="644" idx="2"/>
            <a:endCxn id="645" idx="0"/>
          </p:cNvCxnSpPr>
          <p:nvPr/>
        </p:nvCxnSpPr>
        <p:spPr>
          <a:xfrm>
            <a:off x="3466346" y="3493532"/>
            <a:ext cx="0" cy="3192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648" name="Google Shape;648;p70"/>
          <p:cNvCxnSpPr>
            <a:stCxn id="645" idx="1"/>
            <a:endCxn id="646" idx="3"/>
          </p:cNvCxnSpPr>
          <p:nvPr/>
        </p:nvCxnSpPr>
        <p:spPr>
          <a:xfrm rot="10800000">
            <a:off x="2895600" y="3994756"/>
            <a:ext cx="266700" cy="27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649" name="Google Shape;649;p70"/>
          <p:cNvSpPr txBox="1"/>
          <p:nvPr/>
        </p:nvSpPr>
        <p:spPr>
          <a:xfrm>
            <a:off x="3123446" y="4352278"/>
            <a:ext cx="685800" cy="3693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70"/>
          <p:cNvSpPr txBox="1"/>
          <p:nvPr/>
        </p:nvSpPr>
        <p:spPr>
          <a:xfrm>
            <a:off x="3162300" y="5040868"/>
            <a:ext cx="608091" cy="3693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70"/>
          <p:cNvSpPr txBox="1"/>
          <p:nvPr/>
        </p:nvSpPr>
        <p:spPr>
          <a:xfrm>
            <a:off x="1886704" y="5044953"/>
            <a:ext cx="1104900" cy="3693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 삭제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52" name="Google Shape;652;p70"/>
          <p:cNvCxnSpPr>
            <a:stCxn id="649" idx="2"/>
            <a:endCxn id="650" idx="0"/>
          </p:cNvCxnSpPr>
          <p:nvPr/>
        </p:nvCxnSpPr>
        <p:spPr>
          <a:xfrm>
            <a:off x="3466346" y="4721610"/>
            <a:ext cx="0" cy="3192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653" name="Google Shape;653;p70"/>
          <p:cNvSpPr txBox="1"/>
          <p:nvPr/>
        </p:nvSpPr>
        <p:spPr>
          <a:xfrm>
            <a:off x="3124200" y="5562600"/>
            <a:ext cx="685800" cy="3693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70"/>
          <p:cNvSpPr txBox="1"/>
          <p:nvPr/>
        </p:nvSpPr>
        <p:spPr>
          <a:xfrm>
            <a:off x="3163054" y="6251190"/>
            <a:ext cx="608091" cy="3693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70"/>
          <p:cNvSpPr txBox="1"/>
          <p:nvPr/>
        </p:nvSpPr>
        <p:spPr>
          <a:xfrm>
            <a:off x="2439154" y="6248400"/>
            <a:ext cx="457200" cy="3693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56" name="Google Shape;656;p70"/>
          <p:cNvCxnSpPr>
            <a:stCxn id="653" idx="2"/>
            <a:endCxn id="654" idx="0"/>
          </p:cNvCxnSpPr>
          <p:nvPr/>
        </p:nvCxnSpPr>
        <p:spPr>
          <a:xfrm>
            <a:off x="3467100" y="5931932"/>
            <a:ext cx="0" cy="3192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657" name="Google Shape;657;p70"/>
          <p:cNvCxnSpPr>
            <a:stCxn id="654" idx="1"/>
            <a:endCxn id="655" idx="3"/>
          </p:cNvCxnSpPr>
          <p:nvPr/>
        </p:nvCxnSpPr>
        <p:spPr>
          <a:xfrm rot="10800000">
            <a:off x="2896354" y="6433156"/>
            <a:ext cx="266700" cy="27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658" name="Google Shape;658;p70"/>
          <p:cNvCxnSpPr/>
          <p:nvPr/>
        </p:nvCxnSpPr>
        <p:spPr>
          <a:xfrm>
            <a:off x="1143000" y="2971800"/>
            <a:ext cx="28956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659" name="Google Shape;659;p70"/>
          <p:cNvCxnSpPr/>
          <p:nvPr/>
        </p:nvCxnSpPr>
        <p:spPr>
          <a:xfrm>
            <a:off x="1143000" y="4267200"/>
            <a:ext cx="28956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660" name="Google Shape;660;p70"/>
          <p:cNvCxnSpPr/>
          <p:nvPr/>
        </p:nvCxnSpPr>
        <p:spPr>
          <a:xfrm>
            <a:off x="1143000" y="5486400"/>
            <a:ext cx="28956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661" name="Google Shape;661;p70"/>
          <p:cNvSpPr txBox="1"/>
          <p:nvPr/>
        </p:nvSpPr>
        <p:spPr>
          <a:xfrm>
            <a:off x="7086600" y="5336790"/>
            <a:ext cx="685800" cy="3693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70"/>
          <p:cNvSpPr txBox="1"/>
          <p:nvPr/>
        </p:nvSpPr>
        <p:spPr>
          <a:xfrm>
            <a:off x="7125454" y="6183868"/>
            <a:ext cx="608091" cy="3693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70"/>
          <p:cNvSpPr txBox="1"/>
          <p:nvPr/>
        </p:nvSpPr>
        <p:spPr>
          <a:xfrm>
            <a:off x="6401554" y="6183868"/>
            <a:ext cx="457200" cy="3693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4" name="Google Shape;664;p70"/>
          <p:cNvCxnSpPr>
            <a:stCxn id="661" idx="2"/>
            <a:endCxn id="662" idx="0"/>
          </p:cNvCxnSpPr>
          <p:nvPr/>
        </p:nvCxnSpPr>
        <p:spPr>
          <a:xfrm>
            <a:off x="7429500" y="5706122"/>
            <a:ext cx="0" cy="4776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665" name="Google Shape;665;p70"/>
          <p:cNvCxnSpPr>
            <a:stCxn id="662" idx="1"/>
            <a:endCxn id="663" idx="3"/>
          </p:cNvCxnSpPr>
          <p:nvPr/>
        </p:nvCxnSpPr>
        <p:spPr>
          <a:xfrm rot="10800000">
            <a:off x="6858754" y="6368534"/>
            <a:ext cx="2667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71"/>
          <p:cNvSpPr txBox="1"/>
          <p:nvPr/>
        </p:nvSpPr>
        <p:spPr>
          <a:xfrm>
            <a:off x="381000" y="405825"/>
            <a:ext cx="8153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ABA 문제 - 해결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71"/>
          <p:cNvSpPr/>
          <p:nvPr/>
        </p:nvSpPr>
        <p:spPr>
          <a:xfrm>
            <a:off x="457200" y="1676400"/>
            <a:ext cx="8229600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◆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태그가 되는 비트를 추가하여 변경을 표현한다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예를 들어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포인터의 CAS에서는 주소의 하위의 비트에서 포인터가 가리키는 데이터가 몇 회 변경 되었는지를 표시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이것에 의해 주소가 같아도 태그 비트가 다르기 때문에   다음 번의 CAS를 실패시킬 수 있다.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태그 비트는 금방 재 사용되므로 이것으로 문제가 완전하게 해결하는 것은 아니다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아키텍쳐에 따라서는 더블 워드의 CAS를 제공하고 있어서 더 큰 태그를 사용할 수 있다. 하고 있다.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ava 언어로 배우는 디자인 패턴 입문 멀티 쓰레드 편" id="139" name="Google Shape;13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2371825"/>
            <a:ext cx="1676400" cy="209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0" y="1981200"/>
            <a:ext cx="2961249" cy="3026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43122" y="2362200"/>
            <a:ext cx="2696078" cy="2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8"/>
          <p:cNvSpPr txBox="1"/>
          <p:nvPr/>
        </p:nvSpPr>
        <p:spPr>
          <a:xfrm>
            <a:off x="381000" y="405825"/>
            <a:ext cx="8153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C#, Java 공부해야 합니다…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72"/>
          <p:cNvSpPr txBox="1"/>
          <p:nvPr/>
        </p:nvSpPr>
        <p:spPr>
          <a:xfrm>
            <a:off x="381000" y="405825"/>
            <a:ext cx="8153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ABA 문제 - 해결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72"/>
          <p:cNvSpPr/>
          <p:nvPr/>
        </p:nvSpPr>
        <p:spPr>
          <a:xfrm>
            <a:off x="457200" y="1676400"/>
            <a:ext cx="8229600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◆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요소 그 자체가 아닌 중간 노드를 이용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중간 노드는 데이터 요소와 같이 변경·삭제되지 않게 할 수 있으므로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요소가 삽입되거나 삭제되었을 경우에서도 불변성을 보증할 수 있다.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◆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그 밖에 Hazard 포인터를 이용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이것은 리스트에는 없는 자리를 나타내는 포인터이다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Hazard 포인터는 변경 중 상태를 표현하고 다음에 데이터를 동기 할 필요가 있는 것을 나타낸다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73"/>
          <p:cNvSpPr txBox="1"/>
          <p:nvPr/>
        </p:nvSpPr>
        <p:spPr>
          <a:xfrm>
            <a:off x="381000" y="405825"/>
            <a:ext cx="8153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ABA 문제 - 해결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73"/>
          <p:cNvSpPr/>
          <p:nvPr/>
        </p:nvSpPr>
        <p:spPr>
          <a:xfrm>
            <a:off x="457200" y="1676400"/>
            <a:ext cx="8229600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아키텍처에 따라서는 더 큰 Atomic 조작을 가능하게 하는 것이 있다.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이중 링크 리스트를 Atomic하게 갱신할 수 있는 것도 있다. 예) Interlocked Singly Linked Lists(SLists)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또, 아키텍처에 따라서는 Load-Link/Store-Conditional 명령을 제공하고 있다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4"/>
          <p:cNvSpPr txBox="1"/>
          <p:nvPr/>
        </p:nvSpPr>
        <p:spPr>
          <a:xfrm>
            <a:off x="381000" y="405825"/>
            <a:ext cx="8153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Read/Write Tearing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74"/>
          <p:cNvSpPr/>
          <p:nvPr/>
        </p:nvSpPr>
        <p:spPr>
          <a:xfrm>
            <a:off x="457200" y="1676400"/>
            <a:ext cx="8229600" cy="489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32비트 OS에서는 32비트, 64비트 OS에서는 64비트 자료형은 원자성이 보장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즉 정렬되고 자연적인 크기의 워드는 원자성을 보장받는다 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정렬되지 않은 메모리 위치나 자연적인 크기가 아닌 위치에서는 읽기나 쓰기가 분리되는 현상이 발생할 수 있다. 분리가 발생하는 것은 이러한 위치에 대해 읽기나 쓰기를 위해서는 실제 여러 단계의 메모리 작업이 필요하기 때문이다.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하나의 쓰기 스레드와 복수개의 읽기 스레드에서 유용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75"/>
          <p:cNvSpPr txBox="1"/>
          <p:nvPr/>
        </p:nvSpPr>
        <p:spPr>
          <a:xfrm>
            <a:off x="381000" y="405825"/>
            <a:ext cx="8153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QueryPerformanceCounter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75"/>
          <p:cNvSpPr/>
          <p:nvPr/>
        </p:nvSpPr>
        <p:spPr>
          <a:xfrm>
            <a:off x="559067" y="1447800"/>
            <a:ext cx="8001000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QueryPerformanceCounter를 하나의 스레드에서 사용하고, 이 스레드를 하나의 프로세서에 고정시켜야 한다.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이유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- 1. 하드웨어 버그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이것은 OS의 문제가 아니고 하드웨어 업체의 문제.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- 2. 병목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각 워커 스레드에서 시간 계산을 하면 각 스레드로부터 동기화 하기 위해서 락을 걸어야 하므로 이것에 의한 병목이 발생. 락을 걸지 않기 위해서 하나의 스레드에서 시간 계산을 하도록 한다.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76"/>
          <p:cNvSpPr txBox="1"/>
          <p:nvPr/>
        </p:nvSpPr>
        <p:spPr>
          <a:xfrm>
            <a:off x="381000" y="405825"/>
            <a:ext cx="8153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QueryPerformanceCounter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76"/>
          <p:cNvSpPr/>
          <p:nvPr/>
        </p:nvSpPr>
        <p:spPr>
          <a:xfrm>
            <a:off x="559067" y="1447800"/>
            <a:ext cx="8001000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QueryPerformanceCounter와 네할렘의 터보부스터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OS에서는 시스템이 시작할 때 CPU의 주파수를 설정한 후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이후 다시 시스템을 재 시작 하기 전까지는 변경하지 않는다.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그리고 QueryPerformanceCounter도 OS가 설정한 CPU 주파수를 사용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그런데 ‘터보 부스터’ 기능에 의해서 실제 주파수는 변경되어 버린다.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단 Windows 7 이후에서는 이런 문제가 없다고 한다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이유는 Windows 7는 이전 OS와 다르게 QueryPerformanceCounter에 다른 레퍼런스 클럭을 사용하고 있기 때문에 CPU 주파수가 변동 되어도 영향을 받지 않는다고 한다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77"/>
          <p:cNvSpPr txBox="1"/>
          <p:nvPr/>
        </p:nvSpPr>
        <p:spPr>
          <a:xfrm>
            <a:off x="381000" y="400652"/>
            <a:ext cx="861060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Rules for Parallel Programming for Multicore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77"/>
          <p:cNvSpPr/>
          <p:nvPr/>
        </p:nvSpPr>
        <p:spPr>
          <a:xfrm>
            <a:off x="504092" y="1676400"/>
            <a:ext cx="8153400" cy="44640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병렬화에 대해서 공부한다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추상화 기술을 사용하여 프로그래밍 한다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스레드(core)가 아닌 태스크(chore)를 프로그래밍 한다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병렬화를 OFF 할 수 있도록 설계한다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락 사용을 피한다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툴을 활용한다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확장성 있는 메모리 할당기를 사용한다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워크로드를 늘려서 확장하도록 설계한다</a:t>
            </a:r>
            <a:endParaRPr/>
          </a:p>
        </p:txBody>
      </p:sp>
      <p:sp>
        <p:nvSpPr>
          <p:cNvPr id="715" name="Google Shape;715;p77"/>
          <p:cNvSpPr/>
          <p:nvPr/>
        </p:nvSpPr>
        <p:spPr>
          <a:xfrm>
            <a:off x="4267200" y="6363999"/>
            <a:ext cx="457200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http://www.drdobbs.com/high-performance-computing/201804248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Google Shape;721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3122" y="914400"/>
            <a:ext cx="7070278" cy="5165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Google Shape;727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838200"/>
            <a:ext cx="6929437" cy="5182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80"/>
          <p:cNvSpPr/>
          <p:nvPr/>
        </p:nvSpPr>
        <p:spPr>
          <a:xfrm>
            <a:off x="609600" y="533400"/>
            <a:ext cx="8077200" cy="5632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병렬 프로그래밍 개발 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http://www.atmarkit.co.jp/fdotnet/arcjournal/arcjournal19_03/arcjournal19_03_01.html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멀티스레드 프로그래밍을 위한 인텔 가이드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http://www.xlsoft.com/jp/products/intel/article/guide/index.html?s7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Think Parallel로 가자!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http://www.atmarkit.co.jp/fcoding/index/parallel.html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MPI Forum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http://www.mpi-forum.org/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Dryad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http://research.microsoft.com/en-us/projects/dryad/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Microsoft Robotics Developer Studio 2008 R3 (Microsoft RDS)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http://www.microsoft.com/robotics/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81"/>
          <p:cNvSpPr/>
          <p:nvPr/>
        </p:nvSpPr>
        <p:spPr>
          <a:xfrm>
            <a:off x="609600" y="533400"/>
            <a:ext cx="7696200" cy="5632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IDF2010에서 밝혀진 Sandy Bridge CPU의 성능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http://jacking.tistory.com/736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Core i5/i7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http://jacking.tistory.com/511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Livelock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http://www.paulbridger.com/livelock/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암달의 법칙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http://agebreak.blog.me/60064938597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Priority Inversion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http://en.wikipedia.org/wiki/Priority_inversion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Lock-free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http://en.wikipedia.org/wiki/Lock-free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http://en.wikipedia.org/wiki/CAS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/>
          <p:nvPr/>
        </p:nvSpPr>
        <p:spPr>
          <a:xfrm>
            <a:off x="1828800" y="1689080"/>
            <a:ext cx="5410200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하드웨어</a:t>
            </a:r>
            <a:endParaRPr b="1" sz="7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플랫폼,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아키텍처, </a:t>
            </a:r>
            <a:endParaRPr b="1" sz="7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82"/>
          <p:cNvSpPr/>
          <p:nvPr/>
        </p:nvSpPr>
        <p:spPr>
          <a:xfrm>
            <a:off x="609600" y="533400"/>
            <a:ext cx="7696200" cy="42473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ABA 문제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http://en.wikipedia.org/wiki/ABA_problem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Hazard pointer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http://en.wikipedia.org/wiki/Hazard_pointer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QueryPerformanceCounter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http://jacking.tistory.com/674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Rules for Parallel Programming for Multicore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http://www.drdobbs.com/high-performance-computing/201804248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9750" y="661988"/>
            <a:ext cx="5524500" cy="553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/>
        </p:nvSpPr>
        <p:spPr>
          <a:xfrm>
            <a:off x="381000" y="405825"/>
            <a:ext cx="8153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 Wall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1"/>
          <p:cNvSpPr txBox="1"/>
          <p:nvPr/>
        </p:nvSpPr>
        <p:spPr>
          <a:xfrm>
            <a:off x="685800" y="1295400"/>
            <a:ext cx="7848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Intel CPU의 주파수는 2004년에 4GHz 정도에 도달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1"/>
          <p:cNvSpPr txBox="1"/>
          <p:nvPr/>
        </p:nvSpPr>
        <p:spPr>
          <a:xfrm>
            <a:off x="685800" y="5614738"/>
            <a:ext cx="5715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그러나…..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8388" y="1914525"/>
            <a:ext cx="4467225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